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5"/>
  </p:sldMasterIdLst>
  <p:notesMasterIdLst>
    <p:notesMasterId r:id="rId19"/>
  </p:notesMasterIdLst>
  <p:sldIdLst>
    <p:sldId id="256" r:id="rId6"/>
    <p:sldId id="257" r:id="rId7"/>
    <p:sldId id="334" r:id="rId8"/>
    <p:sldId id="390" r:id="rId9"/>
    <p:sldId id="397" r:id="rId10"/>
    <p:sldId id="398" r:id="rId11"/>
    <p:sldId id="399" r:id="rId12"/>
    <p:sldId id="401" r:id="rId13"/>
    <p:sldId id="402" r:id="rId14"/>
    <p:sldId id="403" r:id="rId15"/>
    <p:sldId id="404" r:id="rId16"/>
    <p:sldId id="400" r:id="rId17"/>
    <p:sldId id="38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7"/>
    <a:srgbClr val="000000"/>
    <a:srgbClr val="113C64"/>
    <a:srgbClr val="1C3A5E"/>
    <a:srgbClr val="224570"/>
    <a:srgbClr val="285284"/>
    <a:srgbClr val="17354D"/>
    <a:srgbClr val="193953"/>
    <a:srgbClr val="153047"/>
    <a:srgbClr val="132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1" autoAdjust="0"/>
    <p:restoredTop sz="92967" autoAdjust="0"/>
  </p:normalViewPr>
  <p:slideViewPr>
    <p:cSldViewPr snapToGrid="0" showGuides="1">
      <p:cViewPr varScale="1">
        <p:scale>
          <a:sx n="111" d="100"/>
          <a:sy n="111" d="100"/>
        </p:scale>
        <p:origin x="116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32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C30C4-8286-4EA4-8C95-225E3695C4A3}" type="datetimeFigureOut">
              <a:rPr lang="fr-BE" smtClean="0"/>
              <a:t>21/10/21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05CE-A090-4B84-BFE1-74323F8BCEB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352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446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363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14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96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038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674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309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901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01 - COMPANY INTRODUCTION - About 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2400"/>
            <a:ext cx="12192000" cy="55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0" y="1298500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r>
              <a:rPr lang="fr-BE" sz="2800" b="1" cap="all" dirty="0" err="1">
                <a:solidFill>
                  <a:prstClr val="white"/>
                </a:solidFill>
              </a:rPr>
              <a:t>Tk</a:t>
            </a:r>
            <a:r>
              <a:rPr lang="fr-BE" sz="2800" b="1" cap="all" dirty="0">
                <a:solidFill>
                  <a:prstClr val="white"/>
                </a:solidFill>
              </a:rPr>
              <a:t> locations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63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1 - COMPANY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endParaRPr lang="fr-BE" sz="2800" b="1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297847"/>
            <a:ext cx="12192000" cy="2387600"/>
          </a:xfrm>
        </p:spPr>
        <p:txBody>
          <a:bodyPr lIns="432000" anchor="b"/>
          <a:lstStyle>
            <a:lvl1pPr algn="l">
              <a:defRPr sz="60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777522"/>
            <a:ext cx="12192000" cy="1655762"/>
          </a:xfrm>
        </p:spPr>
        <p:txBody>
          <a:bodyPr lIns="432000"/>
          <a:lstStyle>
            <a:lvl1pPr marL="0" indent="0" algn="l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320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92400"/>
            <a:ext cx="11896436" cy="597600"/>
          </a:xfrm>
        </p:spPr>
        <p:txBody>
          <a:bodyPr lIns="216000" tIns="144000" anchor="t" anchorCtr="0">
            <a:noAutofit/>
          </a:bodyPr>
          <a:lstStyle>
            <a:lvl1pPr>
              <a:defRPr sz="18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08469"/>
            <a:ext cx="11896436" cy="4464000"/>
          </a:xfrm>
        </p:spPr>
        <p:txBody>
          <a:bodyPr lIns="432000" tIns="14400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 lIns="216000" tIns="108000" anchor="ctr">
            <a:normAutofit/>
          </a:bodyPr>
          <a:lstStyle>
            <a:lvl1pPr>
              <a:defRPr sz="2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751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 USER INTRO TEMPLATE - compan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" y="1897065"/>
            <a:ext cx="9072563" cy="4700587"/>
          </a:xfrm>
          <a:solidFill>
            <a:schemeClr val="accent3"/>
          </a:solidFill>
        </p:spPr>
        <p:txBody>
          <a:bodyPr lIns="18000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298502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  <a:endParaRPr lang="fr-BE" dirty="0">
              <a:solidFill>
                <a:srgbClr val="111E39">
                  <a:tint val="75000"/>
                </a:srgbClr>
              </a:solidFill>
            </a:endParaRP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549275"/>
            <a:ext cx="9072563" cy="742950"/>
          </a:xfrm>
        </p:spPr>
        <p:txBody>
          <a:bodyPr lIns="216000" tIns="108000" anchor="ctr">
            <a:noAutofit/>
          </a:bodyPr>
          <a:lstStyle>
            <a:lvl1pPr marL="0" indent="0" algn="l" defTabSz="914400" rtl="0" eaLnBrk="1" latinLnBrk="0" hangingPunct="1">
              <a:buNone/>
              <a:defRPr lang="fr-BE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About … (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0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76000"/>
          </a:xfrm>
          <a:prstGeom prst="rect">
            <a:avLst/>
          </a:pr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574586"/>
            <a:ext cx="12192000" cy="720000"/>
          </a:xfrm>
          <a:prstGeom prst="rect">
            <a:avLst/>
          </a:prstGeom>
          <a:solidFill>
            <a:srgbClr val="111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74" y="160731"/>
            <a:ext cx="1799957" cy="25453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Modifiez les styles du texte du masque</a:t>
            </a:r>
          </a:p>
          <a:p>
            <a:pPr lvl="1"/>
            <a:r>
              <a:rPr lang="ru-RU"/>
              <a:t>Deuxième niveau</a:t>
            </a:r>
          </a:p>
          <a:p>
            <a:pPr lvl="2"/>
            <a:r>
              <a:rPr lang="ru-RU"/>
              <a:t>Troisième niveau</a:t>
            </a:r>
          </a:p>
          <a:p>
            <a:pPr lvl="3"/>
            <a:r>
              <a:rPr lang="ru-RU"/>
              <a:t>Quatrième niveau</a:t>
            </a:r>
          </a:p>
          <a:p>
            <a:pPr lvl="4"/>
            <a:r>
              <a:rPr lang="ru-RU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9299575" y="6492875"/>
            <a:ext cx="2892425" cy="365125"/>
          </a:xfrm>
          <a:prstGeom prst="rect">
            <a:avLst/>
          </a:prstGeom>
        </p:spPr>
        <p:txBody>
          <a:bodyPr vert="horz" lIns="108000" tIns="45720" rIns="0" bIns="45720" rtlCol="0" anchor="ctr"/>
          <a:lstStyle>
            <a:lvl1pPr algn="l">
              <a:defRPr lang="ru-RU"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7914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8" r:id="rId2"/>
    <p:sldLayoutId id="2147483775" r:id="rId3"/>
    <p:sldLayoutId id="2147483776" r:id="rId4"/>
    <p:sldLayoutId id="21474837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92">
          <p15:clr>
            <a:srgbClr val="F26B43"/>
          </p15:clr>
        </p15:guide>
        <p15:guide id="4" pos="58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.europe@thermoking.com?subject=TK%20presentation%20feedbac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5.png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37784"/>
            <a:ext cx="12191658" cy="56202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D8F08-08C5-5747-9340-2E31E618AD1E}"/>
              </a:ext>
            </a:extLst>
          </p:cNvPr>
          <p:cNvSpPr/>
          <p:nvPr/>
        </p:nvSpPr>
        <p:spPr>
          <a:xfrm>
            <a:off x="0" y="5872480"/>
            <a:ext cx="12191659" cy="9855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396239" y="5872480"/>
            <a:ext cx="9072563" cy="678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600" b="1" u="non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411163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lang="ru-RU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ru-RU" sz="1000" b="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39" y="623061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V-1000:</a:t>
            </a:r>
            <a:r>
              <a:rPr lang="ru-RU" b="1">
                <a:solidFill>
                  <a:schemeClr val="bg1"/>
                </a:solidFill>
              </a:rPr>
              <a:t> РЕВОЛЮЦИЯ В ХОЛОДИЛЬНОЙ ТЕХНОЛОГИИ ДЛЯ КРУПНЫХ ГРУЗОВИКОВ</a:t>
            </a:r>
            <a:endParaRPr lang="ru-RU">
              <a:solidFill>
                <a:schemeClr val="bg1"/>
              </a:solidFill>
            </a:endParaRPr>
          </a:p>
          <a:p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987" y="5872480"/>
            <a:ext cx="10580641" cy="98552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ru-RU" spc="600" dirty="0">
                <a:solidFill>
                  <a:schemeClr val="bg1"/>
                </a:solidFill>
              </a:rPr>
              <a:t>МОНО- И МУЛЬТИТЕМПЕРАТУРНЫЕ</a:t>
            </a:r>
            <a:r>
              <a:rPr lang="en-GB" spc="600" dirty="0">
                <a:solidFill>
                  <a:schemeClr val="bg1"/>
                </a:solidFill>
              </a:rPr>
              <a:t> </a:t>
            </a:r>
            <a:r>
              <a:rPr lang="ru-RU" spc="600" dirty="0">
                <a:solidFill>
                  <a:schemeClr val="bg1"/>
                </a:solidFill>
              </a:rPr>
              <a:t>РЕФРИЖЕРАТОРНЫЕ</a:t>
            </a:r>
            <a:br>
              <a:rPr lang="ru-RU" spc="600" dirty="0">
                <a:solidFill>
                  <a:schemeClr val="bg1"/>
                </a:solidFill>
              </a:rPr>
            </a:br>
            <a:r>
              <a:rPr lang="ru-RU" spc="600" dirty="0">
                <a:solidFill>
                  <a:schemeClr val="bg1"/>
                </a:solidFill>
              </a:rPr>
              <a:t>РЕШЕНИЯ ДЛЯ КРУПНЫХ ГРУЗОВИКОВ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F226AC7-1894-B14F-877C-25CAF08D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8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az-Cyrl-AZ" dirty="0"/>
              <a:t>технические ХАРАКТЕРИСТИКИ - размеры БЛОК КОНДЕНСАТОРА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8A96EFA-E458-1941-A69A-89ECE6783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2" b="52156"/>
          <a:stretch/>
        </p:blipFill>
        <p:spPr>
          <a:xfrm>
            <a:off x="-105835" y="2066133"/>
            <a:ext cx="12403670" cy="31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az-Cyrl-AZ" dirty="0"/>
              <a:t>технические ХАРАКТЕРИСТИКИ - размеры испарители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B36E4B-8D5C-794A-94F4-1EA28331E5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4" b="10275"/>
          <a:stretch/>
        </p:blipFill>
        <p:spPr>
          <a:xfrm>
            <a:off x="-39414" y="1558095"/>
            <a:ext cx="12270827" cy="50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5D27B7-3D9E-A742-9903-38E7B2E3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408"/>
            <a:ext cx="12204000" cy="564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39" y="667872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</a:rPr>
              <a:t>БЛАГОДАРИМ ЗА ВНИМАНИЕ!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A4BD04-73EB-8947-9D56-8404CF8230FA}"/>
              </a:ext>
            </a:extLst>
          </p:cNvPr>
          <p:cNvSpPr/>
          <p:nvPr/>
        </p:nvSpPr>
        <p:spPr>
          <a:xfrm>
            <a:off x="-1" y="4491319"/>
            <a:ext cx="12204000" cy="236668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6124589-928D-9741-8C5D-36DF2C79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0E9B2F-FF5A-1B43-98D7-032F88FF67BC}"/>
              </a:ext>
            </a:extLst>
          </p:cNvPr>
          <p:cNvSpPr txBox="1"/>
          <p:nvPr/>
        </p:nvSpPr>
        <p:spPr>
          <a:xfrm>
            <a:off x="555726" y="5328745"/>
            <a:ext cx="10085998" cy="985469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ru-RU" spc="600" dirty="0">
                <a:solidFill>
                  <a:schemeClr val="bg1"/>
                </a:solidFill>
              </a:rPr>
              <a:t>V-1000</a:t>
            </a:r>
          </a:p>
          <a:p>
            <a:r>
              <a:rPr lang="ru-RU" spc="600" dirty="0">
                <a:solidFill>
                  <a:schemeClr val="bg1"/>
                </a:solidFill>
              </a:rPr>
              <a:t>МОНО- И МУЛЬТИТЕМПЕРАТУРНЫЕ</a:t>
            </a:r>
            <a:r>
              <a:rPr lang="en-GB" spc="600" dirty="0">
                <a:solidFill>
                  <a:schemeClr val="bg1"/>
                </a:solidFill>
              </a:rPr>
              <a:t> </a:t>
            </a:r>
            <a:r>
              <a:rPr lang="ru-RU" spc="600" dirty="0">
                <a:solidFill>
                  <a:schemeClr val="bg1"/>
                </a:solidFill>
              </a:rPr>
              <a:t>РЕФРИЖЕРАТОРНЫЕ</a:t>
            </a:r>
            <a:br>
              <a:rPr lang="ru-RU" spc="600" dirty="0">
                <a:solidFill>
                  <a:schemeClr val="bg1"/>
                </a:solidFill>
              </a:rPr>
            </a:br>
            <a:r>
              <a:rPr lang="ru-RU" spc="600" dirty="0">
                <a:solidFill>
                  <a:schemeClr val="bg1"/>
                </a:solidFill>
              </a:rPr>
              <a:t>РЕШЕНИЯ ДЛЯ КРУПНЫХ ГРУЗОВИКОВ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4DC9751-17A1-1D48-883B-E241BC6B4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>
                <a:solidFill>
                  <a:srgbClr val="111E39">
                    <a:tint val="75000"/>
                  </a:srgbClr>
                </a:solidFill>
              </a:rPr>
              <a:t>© Thermo King, 2021. Строго конфиденциально.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11825" y="2556869"/>
            <a:ext cx="7610475" cy="1195075"/>
            <a:chOff x="828675" y="5807349"/>
            <a:chExt cx="7610475" cy="1195075"/>
          </a:xfrm>
        </p:grpSpPr>
        <p:sp>
          <p:nvSpPr>
            <p:cNvPr id="8" name="Rectangle 7"/>
            <p:cNvSpPr/>
            <p:nvPr/>
          </p:nvSpPr>
          <p:spPr>
            <a:xfrm>
              <a:off x="2988915" y="5807349"/>
              <a:ext cx="5153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675" y="6509981"/>
              <a:ext cx="761047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ru-RU" sz="2600">
                <a:solidFill>
                  <a:srgbClr val="E7E6E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4586"/>
            <a:ext cx="12192000" cy="55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2009" y="3505721"/>
            <a:ext cx="7138931" cy="14503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>
                <a:solidFill>
                  <a:schemeClr val="bg1"/>
                </a:solidFill>
              </a:rPr>
              <a:t>Мы высоко ценим комментарии, отзывы и любые материалы, которые позволят улучшить нашу презентацию. </a:t>
            </a:r>
          </a:p>
          <a:p>
            <a:br>
              <a:rPr lang="ru-RU" dirty="0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Обращайтесь к нам по электронной почте:</a:t>
            </a:r>
          </a:p>
          <a:p>
            <a:r>
              <a:rPr lang="ru-RU" sz="2400">
                <a:solidFill>
                  <a:schemeClr val="bg1"/>
                </a:solidFill>
              </a:rPr>
              <a:t>marketing.europe@thermoking.com </a:t>
            </a: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3150824" y="4693186"/>
            <a:ext cx="5739788" cy="38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DBAF265-50B6-CF42-A64E-4F00AA97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48369" y="6432331"/>
            <a:ext cx="3153990" cy="425669"/>
          </a:xfrm>
        </p:spPr>
        <p:txBody>
          <a:bodyPr/>
          <a:lstStyle/>
          <a:p>
            <a:r>
              <a:rPr lang="ru-RU" dirty="0"/>
              <a:t>© Thermo King, 2021. Строго конфиденциально.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/>
              <a:t>СОДЕРЖАНИЕ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000" y="1404000"/>
            <a:ext cx="6721460" cy="3471528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ru-RU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2" action="ppaction://hlinksldjump"/>
              </a:rPr>
              <a:t>ПОЧЕМУ СТОИТ ВЫБРАТЬ УСТАНОВКУ V-1000?</a:t>
            </a:r>
            <a:endParaRPr lang="ru-RU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ru-RU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3" action="ppaction://hlinksldjump"/>
              </a:rPr>
              <a:t>ПРЕДСТАВЛЯЕМ V-1000: ВЫШЕ МОЩНОСТЬ, БОЛЬШЕ ГИБКОСТЬ</a:t>
            </a:r>
            <a:endParaRPr lang="ru-RU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ru-RU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4" action="ppaction://hlinksldjump"/>
              </a:rPr>
              <a:t>V-1000: ВПЕЧАТЛЯЮЩИЕ ФАКТЫ И ЦИФРЫ</a:t>
            </a:r>
            <a:endParaRPr lang="nl-BE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GB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5" action="ppaction://hlinksldjump"/>
              </a:rPr>
              <a:t>V-1000: </a:t>
            </a:r>
            <a:r>
              <a:rPr lang="ru-RU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5" action="ppaction://hlinksldjump"/>
              </a:rPr>
              <a:t>ТЕХНИЧЕСКИЕ ХАРАКТЕРИСТИКИ - МОНОТЕМПЕРАТУРНЫЕ</a:t>
            </a:r>
            <a:endParaRPr lang="ru-RU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GB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6" action="ppaction://hlinksldjump"/>
              </a:rPr>
              <a:t>V-1000: </a:t>
            </a:r>
            <a:r>
              <a:rPr lang="ru-RU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6" action="ppaction://hlinksldjump"/>
              </a:rPr>
              <a:t>ТЕХНИЧЕСКИЕ ХАРАКТЕРИСТИКИ - МУЛЬТИТЕМПЕРАТУРНЫЕ</a:t>
            </a:r>
            <a:endParaRPr lang="ru-RU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GB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7" action="ppaction://hlinksldjump"/>
              </a:rPr>
              <a:t>V-1000: </a:t>
            </a:r>
            <a:r>
              <a:rPr lang="ru-RU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7" action="ppaction://hlinksldjump"/>
              </a:rPr>
              <a:t>ТЕХНИЧЕСКИЕ ХАРАКТЕРИСТИКИ - РАЗМЕРЫ БЛОК КОНДЕНСАТОРА</a:t>
            </a:r>
            <a:endParaRPr lang="ru-RU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GB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8" action="ppaction://hlinksldjump"/>
              </a:rPr>
              <a:t>V-1000: </a:t>
            </a:r>
            <a:r>
              <a:rPr lang="ru-RU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8" action="ppaction://hlinksldjump"/>
              </a:rPr>
              <a:t>ТЕХНИЧЕСКИЕ ХАРАКТЕРИСТИКИ - РАЗМЕРЫ ИСПАРИТЕЛИ</a:t>
            </a:r>
            <a:endParaRPr lang="ru-RU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900000" y="1859279"/>
            <a:ext cx="578457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00000" y="2285999"/>
            <a:ext cx="578457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0000" y="2712719"/>
            <a:ext cx="578457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hlinkClick r:id="rId9" action="ppaction://hlinksldjump"/>
          </p:cNvPr>
          <p:cNvSpPr/>
          <p:nvPr/>
        </p:nvSpPr>
        <p:spPr>
          <a:xfrm>
            <a:off x="5784006" y="3245955"/>
            <a:ext cx="1899920" cy="22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Rectangle 44">
            <a:hlinkClick r:id="rId9" action="ppaction://hlinksldjump"/>
          </p:cNvPr>
          <p:cNvSpPr/>
          <p:nvPr/>
        </p:nvSpPr>
        <p:spPr>
          <a:xfrm>
            <a:off x="5784006" y="3682835"/>
            <a:ext cx="1747520" cy="23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CE878-9C7C-1242-9754-52BCAA10AC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021" y="3813518"/>
            <a:ext cx="6307979" cy="1962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14295-4DB4-094C-AC07-5C114C7CCB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21" y="5511682"/>
            <a:ext cx="1052718" cy="2643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440DAE-8449-CB47-ACAE-5FB0AB4D6871}"/>
              </a:ext>
            </a:extLst>
          </p:cNvPr>
          <p:cNvCxnSpPr>
            <a:cxnSpLocks/>
          </p:cNvCxnSpPr>
          <p:nvPr/>
        </p:nvCxnSpPr>
        <p:spPr>
          <a:xfrm>
            <a:off x="900000" y="3144519"/>
            <a:ext cx="578457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39D91E-57FD-0249-ADBB-AFCC142867E7}"/>
              </a:ext>
            </a:extLst>
          </p:cNvPr>
          <p:cNvCxnSpPr>
            <a:cxnSpLocks/>
          </p:cNvCxnSpPr>
          <p:nvPr/>
        </p:nvCxnSpPr>
        <p:spPr>
          <a:xfrm>
            <a:off x="900000" y="3567852"/>
            <a:ext cx="578457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116BC9-0D2E-5747-BFF2-C31F7BD2E8F1}"/>
              </a:ext>
            </a:extLst>
          </p:cNvPr>
          <p:cNvCxnSpPr>
            <a:cxnSpLocks/>
          </p:cNvCxnSpPr>
          <p:nvPr/>
        </p:nvCxnSpPr>
        <p:spPr>
          <a:xfrm>
            <a:off x="900000" y="4414519"/>
            <a:ext cx="578457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25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6ECE1-9A7F-CA41-8CAE-23233809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36578" b="9350"/>
          <a:stretch/>
        </p:blipFill>
        <p:spPr>
          <a:xfrm>
            <a:off x="7690585" y="1305756"/>
            <a:ext cx="4501414" cy="555224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© Thermo King, 2021. Строго конфиденциально.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/>
              <a:t>ПОЧЕМУ СТОИТ ВЫБРАТЬ УСТАНОВКУ V-1000?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027" y="1354539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ru-RU" sz="2400" b="1" dirty="0">
                <a:solidFill>
                  <a:srgbClr val="0098D7"/>
                </a:solidFill>
              </a:rPr>
              <a:t>ВЫСОКАЯ МОЩНОСТЬ, НИЗКАЯ СТОИМОСТЬ</a:t>
            </a:r>
          </a:p>
        </p:txBody>
      </p:sp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6027" y="1884267"/>
            <a:ext cx="7028526" cy="501720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ru-RU" sz="1600" b="1" dirty="0">
                <a:solidFill>
                  <a:srgbClr val="0098D7"/>
                </a:solidFill>
                <a:ea typeface="+mj-ea"/>
                <a:cs typeface="+mj-cs"/>
              </a:rPr>
              <a:t>РЕШЕНИЕ С ПРИВОДОМ ОТ ДВИГАТЕЛЯ ТРАНСПОРТНОГО СРЕДСТВА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50" dirty="0">
                <a:ea typeface="+mj-ea"/>
                <a:cs typeface="+mj-cs"/>
              </a:rPr>
              <a:t>Совершенно новая установка V-1000 с лёгкостью обеспечивает такие же характеристики, что и ведущие предложения в области дизельных установок.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50" dirty="0">
                <a:ea typeface="+mj-ea"/>
                <a:cs typeface="+mj-cs"/>
              </a:rPr>
              <a:t>Низкая стоимость эксплуатации, малый вес и компактные размеры установки с приводом от двигателя транспортного средства. 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endParaRPr lang="ru-RU" sz="1400" dirty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98D7"/>
                </a:solidFill>
              </a:rPr>
              <a:t>ГРЯДУТ ПЕРЕМЕНЫ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50" dirty="0">
                <a:sym typeface="Wingdings" panose="05000000000000000000" pitchFamily="2" charset="2"/>
              </a:rPr>
              <a:t>Установка оборудована компрессором, специально разработанным для компании Thermo King.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50" dirty="0">
                <a:sym typeface="Wingdings" panose="05000000000000000000" pitchFamily="2" charset="2"/>
              </a:rPr>
              <a:t>Производительность, ранее недостижимая для установок этого типа.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50" dirty="0">
                <a:sym typeface="Wingdings" panose="05000000000000000000" pitchFamily="2" charset="2"/>
              </a:rPr>
              <a:t>Конкурентоспособные начальные инвестиции по сравнению с установками с дизельным приводом.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50" dirty="0">
                <a:sym typeface="Wingdings" panose="05000000000000000000" pitchFamily="2" charset="2"/>
              </a:rPr>
              <a:t>Высокая холодопроизводительность и большой воздушный поток гарантируют защиту грузов.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50" dirty="0">
                <a:sym typeface="Wingdings" panose="05000000000000000000" pitchFamily="2" charset="2"/>
              </a:rPr>
              <a:t>Общая стоимость владения снижается за счёт низких затрат на техническое обслуживание и низкого расхода топлива.</a:t>
            </a:r>
          </a:p>
        </p:txBody>
      </p:sp>
    </p:spTree>
    <p:extLst>
      <p:ext uri="{BB962C8B-B14F-4D97-AF65-F5344CB8AC3E}">
        <p14:creationId xmlns:p14="http://schemas.microsoft.com/office/powerpoint/2010/main" val="146096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20C16-8208-4A46-AE78-F0E43C1E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57" y="1282012"/>
            <a:ext cx="5751443" cy="5575988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ru-RU" dirty="0"/>
              <a:t>© Thermo King, 2021. Строго конфиденциально.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/>
              <a:t>ЗНАКОМСТВО С УСТАНОВКАМИ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971" y="2345459"/>
            <a:ext cx="5489391" cy="365234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98D7"/>
                </a:solidFill>
              </a:rPr>
              <a:t>Экологическая рациональность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ru-RU" sz="1400" dirty="0">
                <a:sym typeface="Wingdings" panose="05000000000000000000" pitchFamily="2" charset="2"/>
              </a:rPr>
              <a:t>Основные экологические преимущества установок V-1000: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ym typeface="Wingdings" panose="05000000000000000000" pitchFamily="2" charset="2"/>
              </a:rPr>
              <a:t>Отсутствуют выбросы дизельного топлива от установки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ym typeface="Wingdings" panose="05000000000000000000" pitchFamily="2" charset="2"/>
              </a:rPr>
              <a:t>Нет выбросов CO</a:t>
            </a:r>
            <a:r>
              <a:rPr lang="ru-RU" sz="1400" baseline="-25000" dirty="0">
                <a:sym typeface="Wingdings" panose="05000000000000000000" pitchFamily="2" charset="2"/>
              </a:rPr>
              <a:t>2</a:t>
            </a:r>
            <a:r>
              <a:rPr lang="ru-RU" sz="1400" dirty="0">
                <a:sym typeface="Wingdings" panose="05000000000000000000" pitchFamily="2" charset="2"/>
              </a:rPr>
              <a:t> от установки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ym typeface="Wingdings" panose="05000000000000000000" pitchFamily="2" charset="2"/>
              </a:rPr>
              <a:t>Низкий уровень шума во время работы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ym typeface="Wingdings" panose="05000000000000000000" pitchFamily="2" charset="2"/>
              </a:rPr>
              <a:t>Меньший дополнительный вес автомобиля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ym typeface="Wingdings" panose="05000000000000000000" pitchFamily="2" charset="2"/>
              </a:rPr>
              <a:t>Больше перевезённых грузов за рейс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ym typeface="Wingdings" panose="05000000000000000000" pitchFamily="2" charset="2"/>
              </a:rPr>
              <a:t>Легко устанавливается в прогрессивных автопарках, где используются</a:t>
            </a:r>
            <a:r>
              <a:rPr lang="en-GB" sz="1400" dirty="0">
                <a:sym typeface="Wingdings" panose="05000000000000000000" pitchFamily="2" charset="2"/>
              </a:rPr>
              <a:t> </a:t>
            </a:r>
            <a:r>
              <a:rPr lang="ru-RU" sz="1400" dirty="0">
                <a:sym typeface="Wingdings" panose="05000000000000000000" pitchFamily="2" charset="2"/>
              </a:rPr>
              <a:t>сжиженный или сжатый природный газ, а также биотопливо. 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971" y="1716768"/>
            <a:ext cx="6178504" cy="349365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ru-RU" sz="2300" b="1" dirty="0">
                <a:solidFill>
                  <a:srgbClr val="0098D7"/>
                </a:solidFill>
              </a:rPr>
              <a:t>ВЫШЕ МОЩНОСТЬ, БОЛЬШЕ ГИБКОСТЬ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532C4-21C2-ED48-9D0C-FF53A57E6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6D44A345-B608-1D49-9E27-E2FB528C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E8AA4-81C3-604B-B0BD-BB03689C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922" y="1282898"/>
            <a:ext cx="6954078" cy="557510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6391" y="6490354"/>
            <a:ext cx="2892425" cy="365125"/>
          </a:xfrm>
        </p:spPr>
        <p:txBody>
          <a:bodyPr/>
          <a:lstStyle/>
          <a:p>
            <a:r>
              <a:rPr lang="ru-RU" dirty="0"/>
              <a:t>© Thermo King, 2021. Строго конфиденциально.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/>
              <a:t>ЗНАКОМСТВО С УСТАНОВКАМИ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3" y="2183405"/>
            <a:ext cx="4761187" cy="503734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98D7"/>
                </a:solidFill>
              </a:rPr>
              <a:t>Контроль затрат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ru-RU" sz="1200" dirty="0">
                <a:sym typeface="Wingdings" panose="05000000000000000000" pitchFamily="2" charset="2"/>
              </a:rPr>
              <a:t>Установка V-1000 положительно влияет на совокупную стоимость</a:t>
            </a:r>
            <a:r>
              <a:rPr lang="en-GB" sz="1200" dirty="0">
                <a:sym typeface="Wingdings" panose="05000000000000000000" pitchFamily="2" charset="2"/>
              </a:rPr>
              <a:t> </a:t>
            </a:r>
            <a:r>
              <a:rPr lang="ru-RU" sz="1200" dirty="0">
                <a:sym typeface="Wingdings" panose="05000000000000000000" pitchFamily="2" charset="2"/>
              </a:rPr>
              <a:t>эксплуатации (TCO) в следующих ключевых областях: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ym typeface="Wingdings" panose="05000000000000000000" pitchFamily="2" charset="2"/>
              </a:rPr>
              <a:t>Снижение потребления топлива достигает 54 % по сравнению</a:t>
            </a:r>
            <a:r>
              <a:rPr lang="en-GB" sz="1200" dirty="0">
                <a:sym typeface="Wingdings" panose="05000000000000000000" pitchFamily="2" charset="2"/>
              </a:rPr>
              <a:t> </a:t>
            </a:r>
            <a:r>
              <a:rPr lang="ru-RU" sz="1200" dirty="0">
                <a:sym typeface="Wingdings" panose="05000000000000000000" pitchFamily="2" charset="2"/>
              </a:rPr>
              <a:t>с эквивалентными  системами с собственным двигателем.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ym typeface="Wingdings" panose="05000000000000000000" pitchFamily="2" charset="2"/>
              </a:rPr>
              <a:t>Снижение затрат на техническое обслуживание, включая как запчасти, так и рабочую силу, может достигать 33 %.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800" dirty="0">
              <a:sym typeface="Wingdings" panose="05000000000000000000" pitchFamily="2" charset="2"/>
            </a:endParaRPr>
          </a:p>
          <a:p>
            <a:pPr indent="-285750">
              <a:lnSpc>
                <a:spcPct val="150000"/>
              </a:lnSpc>
              <a:buClr>
                <a:srgbClr val="00B0F0"/>
              </a:buClr>
            </a:pPr>
            <a:r>
              <a:rPr lang="ru-RU" sz="1600" b="1" dirty="0">
                <a:solidFill>
                  <a:srgbClr val="0098D7"/>
                </a:solidFill>
                <a:sym typeface="Wingdings" panose="05000000000000000000" pitchFamily="2" charset="2"/>
              </a:rPr>
              <a:t>Защита груза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ym typeface="Wingdings" panose="05000000000000000000" pitchFamily="2" charset="2"/>
              </a:rPr>
              <a:t>Установка V-1000 отличается исключительной производительностью, которая позволяет ей напрямую конкурировать с установками с собственным двигателем, а во многих случаях даже превосходить их.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292" y="1377902"/>
            <a:ext cx="4409338" cy="709612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ru-RU" sz="2200" b="1" dirty="0">
                <a:solidFill>
                  <a:srgbClr val="0098D7"/>
                </a:solidFill>
              </a:rPr>
              <a:t>ВЫШЕ МОЩНОСТЬ, </a:t>
            </a:r>
            <a:br>
              <a:rPr lang="ru-RU" sz="2200" b="1" dirty="0">
                <a:solidFill>
                  <a:srgbClr val="0098D7"/>
                </a:solidFill>
              </a:rPr>
            </a:br>
            <a:r>
              <a:rPr lang="ru-RU" sz="2200" b="1" dirty="0">
                <a:solidFill>
                  <a:srgbClr val="0098D7"/>
                </a:solidFill>
              </a:rPr>
              <a:t>БОЛЬШЕ ГИБКОСТЬ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7A7D7-7AF5-B243-8606-213E9693A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7B73481-19E2-E64E-927F-C0BA83CEF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1D9C7-D61D-154D-9332-3F2923562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08" y="1331060"/>
            <a:ext cx="5661991" cy="5526939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ru-RU" dirty="0"/>
              <a:t>© Thermo King, 2021. Строго конфиденциально.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/>
              <a:t>ЗНАКОМСТВО С УСТАНОВКАМИ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179705"/>
            <a:ext cx="5274043" cy="489884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98D7"/>
                </a:solidFill>
              </a:rPr>
              <a:t>Производительность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ru-RU" sz="1200" dirty="0"/>
              <a:t>V-1000 демонстрирует исключительные характеристики по сравнению с аналогичной дизельной установкой: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Вес составляет менее половины веса эквивалентной установки, что даёт экономию 250 кг без резервного питания и 150 кг с резервным питанием.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Исключительная гибкость: монотемпературные или различные мультитемпературные конфигурации.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Компактный профиль делает эту установку идеальным вариантом для клиентов, которым требуются высокие кабины.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Она хорошо совместима с различными типами транспортных средств, включая работающие на природном газе или биодизеле.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Доступны варианты как на 12 В, так и на 24 В.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Подходит для грузовиков от 3,5 до 25 тонн в зависимости от ваших потребностей.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6"/>
            <a:ext cx="5274043" cy="709611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ru-RU" sz="2200" b="1">
                <a:solidFill>
                  <a:srgbClr val="0098D7"/>
                </a:solidFill>
              </a:rPr>
              <a:t>ВЫШЕ МОЩНОСТЬ,</a:t>
            </a:r>
          </a:p>
          <a:p>
            <a:r>
              <a:rPr lang="ru-RU" sz="2200" b="1">
                <a:solidFill>
                  <a:srgbClr val="0098D7"/>
                </a:solidFill>
              </a:rPr>
              <a:t>БОЛЬШЕ ГИБКОСТЬ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9AFC6-7775-0B41-B74F-88577EAFB6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6078702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C9E1F91B-8306-AB4E-A3C3-C1F2022E9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82"/>
          <a:stretch/>
        </p:blipFill>
        <p:spPr>
          <a:xfrm>
            <a:off x="-1" y="1282011"/>
            <a:ext cx="12206011" cy="58111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ru-RU" dirty="0"/>
              <a:t>© Thermo King, 2021. Строго конфиденциально.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V-1000: ВПЕЧАТЛЯЮЩИЕ ФАКТЫ И ЦИФРЫ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B0F9BD-6633-7848-8A92-462DD0E18362}"/>
              </a:ext>
            </a:extLst>
          </p:cNvPr>
          <p:cNvSpPr/>
          <p:nvPr/>
        </p:nvSpPr>
        <p:spPr>
          <a:xfrm>
            <a:off x="68806" y="1624350"/>
            <a:ext cx="2479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spc="-300" dirty="0">
                <a:solidFill>
                  <a:schemeClr val="bg1"/>
                </a:solidFill>
              </a:rPr>
              <a:t>на 25</a:t>
            </a:r>
            <a:r>
              <a:rPr lang="ru-RU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FD9ED-F8A7-FD4E-BCBB-87C5A321A995}"/>
              </a:ext>
            </a:extLst>
          </p:cNvPr>
          <p:cNvSpPr/>
          <p:nvPr/>
        </p:nvSpPr>
        <p:spPr>
          <a:xfrm>
            <a:off x="2523416" y="1727377"/>
            <a:ext cx="204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FF"/>
                </a:solidFill>
              </a:rPr>
              <a:t>более мощные, чем ближайшие аналогичные дизельные установки. </a:t>
            </a:r>
            <a:endParaRPr lang="ru-RU" sz="1200" dirty="0">
              <a:solidFill>
                <a:srgbClr val="FFFFFF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5CA0-A0A8-EF45-90B7-805B86F0EEDB}"/>
              </a:ext>
            </a:extLst>
          </p:cNvPr>
          <p:cNvSpPr/>
          <p:nvPr/>
        </p:nvSpPr>
        <p:spPr>
          <a:xfrm>
            <a:off x="68806" y="5121395"/>
            <a:ext cx="26174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spc="-300" dirty="0">
                <a:solidFill>
                  <a:schemeClr val="bg1"/>
                </a:solidFill>
              </a:rPr>
              <a:t>на </a:t>
            </a:r>
            <a:r>
              <a:rPr lang="nl-BE" sz="6600" spc="-300" dirty="0">
                <a:solidFill>
                  <a:schemeClr val="bg1"/>
                </a:solidFill>
              </a:rPr>
              <a:t>5</a:t>
            </a:r>
            <a:r>
              <a:rPr lang="ru-RU" sz="6600" spc="-300" dirty="0">
                <a:solidFill>
                  <a:schemeClr val="bg1"/>
                </a:solidFill>
              </a:rPr>
              <a:t>7</a:t>
            </a:r>
            <a:r>
              <a:rPr lang="ru-RU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C99D66-808B-7F4D-ACB8-3F16E1B18DD2}"/>
              </a:ext>
            </a:extLst>
          </p:cNvPr>
          <p:cNvSpPr/>
          <p:nvPr/>
        </p:nvSpPr>
        <p:spPr>
          <a:xfrm>
            <a:off x="2437907" y="4822650"/>
            <a:ext cx="2040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FF"/>
                </a:solidFill>
              </a:rPr>
              <a:t>более высокая производительность при резервном электропитании,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ru-RU" sz="1200" dirty="0">
                <a:solidFill>
                  <a:srgbClr val="FFFFFF"/>
                </a:solidFill>
              </a:rPr>
              <a:t>чем  у ближайших  аналогичных дизельных установок.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737BC-933C-984A-81CD-E899C772DED8}"/>
              </a:ext>
            </a:extLst>
          </p:cNvPr>
          <p:cNvSpPr/>
          <p:nvPr/>
        </p:nvSpPr>
        <p:spPr>
          <a:xfrm>
            <a:off x="7338736" y="1497366"/>
            <a:ext cx="2479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spc="-300" dirty="0">
                <a:solidFill>
                  <a:schemeClr val="bg1"/>
                </a:solidFill>
              </a:rPr>
              <a:t>на 3</a:t>
            </a:r>
            <a:r>
              <a:rPr lang="nl-BE" sz="6600" spc="-300" dirty="0">
                <a:solidFill>
                  <a:schemeClr val="bg1"/>
                </a:solidFill>
              </a:rPr>
              <a:t>1</a:t>
            </a:r>
            <a:r>
              <a:rPr lang="ru-RU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C5C0FB-EC33-B242-85B9-95E6CA8456B2}"/>
              </a:ext>
            </a:extLst>
          </p:cNvPr>
          <p:cNvSpPr/>
          <p:nvPr/>
        </p:nvSpPr>
        <p:spPr>
          <a:xfrm>
            <a:off x="9806272" y="1529025"/>
            <a:ext cx="2078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FF"/>
                </a:solidFill>
              </a:rPr>
              <a:t>более мощный воздушный поток,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ru-RU" sz="1200" dirty="0">
                <a:solidFill>
                  <a:srgbClr val="FFFFFF"/>
                </a:solidFill>
              </a:rPr>
              <a:t>чем у ближайших аналогичных дизельных установок.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FF1AD-80E3-6D42-B8A5-602688EDD087}"/>
              </a:ext>
            </a:extLst>
          </p:cNvPr>
          <p:cNvSpPr/>
          <p:nvPr/>
        </p:nvSpPr>
        <p:spPr>
          <a:xfrm>
            <a:off x="7430224" y="5054244"/>
            <a:ext cx="2479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spc="-300" dirty="0">
                <a:solidFill>
                  <a:schemeClr val="bg1"/>
                </a:solidFill>
              </a:rPr>
              <a:t>в 1,3</a:t>
            </a:r>
            <a:r>
              <a:rPr lang="ru-RU" dirty="0">
                <a:solidFill>
                  <a:schemeClr val="bg1"/>
                </a:solidFill>
              </a:rPr>
              <a:t> раза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FDCADB-B784-294F-89F6-8D4EC23CE7E8}"/>
              </a:ext>
            </a:extLst>
          </p:cNvPr>
          <p:cNvSpPr/>
          <p:nvPr/>
        </p:nvSpPr>
        <p:spPr>
          <a:xfrm>
            <a:off x="9853515" y="5037048"/>
            <a:ext cx="2078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FF"/>
                </a:solidFill>
              </a:rPr>
              <a:t>более высокая теплопроизводительность, чем  у ближайших аналогичных дизельных установок.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766B6-5060-244A-9BCF-3C6DD1E1A307}"/>
              </a:ext>
            </a:extLst>
          </p:cNvPr>
          <p:cNvCxnSpPr>
            <a:cxnSpLocks/>
          </p:cNvCxnSpPr>
          <p:nvPr/>
        </p:nvCxnSpPr>
        <p:spPr>
          <a:xfrm>
            <a:off x="900953" y="2679960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049B97-D2A8-FD48-8C8D-DA0D964E3DEE}"/>
              </a:ext>
            </a:extLst>
          </p:cNvPr>
          <p:cNvCxnSpPr/>
          <p:nvPr/>
        </p:nvCxnSpPr>
        <p:spPr>
          <a:xfrm>
            <a:off x="2111188" y="2679960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AB1B1-AEC7-5047-80AB-5279EA0F64DB}"/>
              </a:ext>
            </a:extLst>
          </p:cNvPr>
          <p:cNvCxnSpPr>
            <a:cxnSpLocks/>
          </p:cNvCxnSpPr>
          <p:nvPr/>
        </p:nvCxnSpPr>
        <p:spPr>
          <a:xfrm>
            <a:off x="1033293" y="6430427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0F0C5E-62FF-A047-8308-B4F25CE5D05D}"/>
              </a:ext>
            </a:extLst>
          </p:cNvPr>
          <p:cNvCxnSpPr>
            <a:cxnSpLocks/>
          </p:cNvCxnSpPr>
          <p:nvPr/>
        </p:nvCxnSpPr>
        <p:spPr>
          <a:xfrm flipH="1">
            <a:off x="4193352" y="4823028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27B0D5-FA86-BB4C-97A9-D228B2CB8423}"/>
              </a:ext>
            </a:extLst>
          </p:cNvPr>
          <p:cNvCxnSpPr>
            <a:cxnSpLocks/>
          </p:cNvCxnSpPr>
          <p:nvPr/>
        </p:nvCxnSpPr>
        <p:spPr>
          <a:xfrm>
            <a:off x="7625842" y="6348580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57AA31-A5C8-B545-AB29-A044004E4E0D}"/>
              </a:ext>
            </a:extLst>
          </p:cNvPr>
          <p:cNvCxnSpPr>
            <a:cxnSpLocks/>
          </p:cNvCxnSpPr>
          <p:nvPr/>
        </p:nvCxnSpPr>
        <p:spPr>
          <a:xfrm>
            <a:off x="6790078" y="4741181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E3889F-F0A0-D24F-A3C3-80B55768199E}"/>
              </a:ext>
            </a:extLst>
          </p:cNvPr>
          <p:cNvCxnSpPr>
            <a:cxnSpLocks/>
          </p:cNvCxnSpPr>
          <p:nvPr/>
        </p:nvCxnSpPr>
        <p:spPr>
          <a:xfrm flipH="1">
            <a:off x="8446988" y="2643984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30FC93-3BD5-8D42-943F-7F5ABFDA31A2}"/>
              </a:ext>
            </a:extLst>
          </p:cNvPr>
          <p:cNvCxnSpPr>
            <a:cxnSpLocks/>
          </p:cNvCxnSpPr>
          <p:nvPr/>
        </p:nvCxnSpPr>
        <p:spPr>
          <a:xfrm flipH="1">
            <a:off x="7465352" y="2643984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1D76AC04-CEB0-D740-AB9E-B262BAFB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az-Cyrl-AZ" dirty="0"/>
              <a:t>технические ХАРАКТЕРИСТИКИ - монотемпературные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8ED85FAA-5B33-ED45-917C-584396FF52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b="8345"/>
          <a:stretch/>
        </p:blipFill>
        <p:spPr>
          <a:xfrm>
            <a:off x="2202459" y="1194966"/>
            <a:ext cx="7491805" cy="57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az-Cyrl-AZ" dirty="0"/>
              <a:t>технические ХАРАКТЕРИСТИКИ - мультитемпературные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24DBDBA3-EA4B-6047-A63E-C6F7518CB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" y="694796"/>
            <a:ext cx="6722969" cy="6722969"/>
          </a:xfrm>
          <a:prstGeom prst="rect">
            <a:avLst/>
          </a:prstGeom>
        </p:spPr>
      </p:pic>
      <p:pic>
        <p:nvPicPr>
          <p:cNvPr id="13" name="Picture 1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FB1C479-2CD2-DA40-BF0A-4F04A2436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6" y="694796"/>
            <a:ext cx="6722969" cy="67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2137"/>
      </p:ext>
    </p:extLst>
  </p:cSld>
  <p:clrMapOvr>
    <a:masterClrMapping/>
  </p:clrMapOvr>
</p:sld>
</file>

<file path=ppt/theme/theme1.xml><?xml version="1.0" encoding="utf-8"?>
<a:theme xmlns:a="http://schemas.openxmlformats.org/drawingml/2006/main" name="1_01 COMPANY INTRODUCTION">
  <a:themeElements>
    <a:clrScheme name="TK Modular Color Scheme">
      <a:dk1>
        <a:srgbClr val="111E39"/>
      </a:dk1>
      <a:lt1>
        <a:sysClr val="window" lastClr="FFFFFF"/>
      </a:lt1>
      <a:dk2>
        <a:srgbClr val="44546A"/>
      </a:dk2>
      <a:lt2>
        <a:srgbClr val="E7E6E6"/>
      </a:lt2>
      <a:accent1>
        <a:srgbClr val="0098D7"/>
      </a:accent1>
      <a:accent2>
        <a:srgbClr val="111E39"/>
      </a:accent2>
      <a:accent3>
        <a:srgbClr val="949FB2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RMO KING 1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8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noAutofit/>
      </a:bodyPr>
      <a:lstStyle>
        <a:defPPr algn="ctr">
          <a:defRPr sz="1200" dirty="0" smtClean="0">
            <a:solidFill>
              <a:srgbClr val="111E3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Model xmlns="fe2fafe7-4ffc-48b4-93bc-676d68850a74" xsi:nil="true"/>
    <Selected_x0020_Business_x0020_Unit xmlns="fe2fafe7-4ffc-48b4-93bc-676d68850a74" xsi:nil="true"/>
    <Selected_x0020_SME_x0020_Role xmlns="fe2fafe7-4ffc-48b4-93bc-676d68850a74" xsi:nil="true"/>
    <Document_x0020_Description xmlns="fe2fafe7-4ffc-48b4-93bc-676d68850a74" xsi:nil="true"/>
    <Selected_x0020_Coverage xmlns="fe2fafe7-4ffc-48b4-93bc-676d68850a74" xsi:nil="true"/>
    <Selected_x0020_Creator xmlns="fe2fafe7-4ffc-48b4-93bc-676d68850a74" xsi:nil="true"/>
    <Selected_x0020_Type xmlns="fe2fafe7-4ffc-48b4-93bc-676d68850a74">
      <Value>Bus</Value>
    </Selected_x0020_Type>
    <Selected_x0020_SME_x0020_Individual xmlns="fe2fafe7-4ffc-48b4-93bc-676d68850a74" xsi:nil="true"/>
    <Identifier xmlns="fe2fafe7-4ffc-48b4-93bc-676d68850a74" xsi:nil="true"/>
    <Selected_x0020_Geographic_x0020_Location xmlns="fe2fafe7-4ffc-48b4-93bc-676d68850a74" xsi:nil="true"/>
    <_Format xmlns="http://schemas.microsoft.com/sharepoint/v3/fields" xsi:nil="true"/>
    <Selected_x0020_Owner xmlns="fe2fafe7-4ffc-48b4-93bc-676d68850a74" xsi:nil="true"/>
    <Collection_x0020_Type xmlns="fe2fafe7-4ffc-48b4-93bc-676d68850a74" xsi:nil="true"/>
    <Revision_x0020_Date xmlns="1948f2df-e3dc-49ff-bcbb-da6fb5267aa4">1999-11-30T00:00:00+00:00</Revision_x0020_Date>
    <Selected_x0020_Language xmlns="fe2fafe7-4ffc-48b4-93bc-676d68850a74" xsi:nil="true"/>
    <Collection_x0020_Number xmlns="fe2fafe7-4ffc-48b4-93bc-676d68850a74" xsi:nil="true"/>
  </documentManagement>
</p:properties>
</file>

<file path=customXml/item2.xml><?xml version="1.0" encoding="utf-8"?>
<root rId="8593043a-49e1-4d61-a98c-02eafa7961a9">
  <converter client="mstool1 (10.160.96.215)" created="Tue 22-Jun-2021 09:56:04-05:00" dstFile="TK_V-1000_ProductPresentation_06-2021_EN-V1_0.xml" id="637599705639524071" parser="8114b4f2-88fd-4938-827c-bbb6c6c6c6d2" rcvFile="TK_V-1000_ProductPresentation_06-2021_EN-V1_0.pptx" server="mstool1.strakertranslations.com (10.160.96.215)" srcFile="TK_V-1000_ProductPresentation_06-2021_EN-V1_0.pptx" tags="true">MsoDocApp.Common, Version=1.0.7838.13323, Culture=neutral, PublicKeyToken=null RELEASE Thu 06/17/2021 07:24:07.39</converter>
  <options freeze="false" dummy="false" mark="false" clean="Both3" split="true" lang="ru"/>
</root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 Info Central Document" ma:contentTypeID="0x010100DC5BCE098E77F24A93B65B304028A01800B9B6FFD1AE91F841AEEE51DA77C24574" ma:contentTypeVersion="21" ma:contentTypeDescription="" ma:contentTypeScope="" ma:versionID="6c5767b1de37fb745de8bf5eb2df4cfc">
  <xsd:schema xmlns:xsd="http://www.w3.org/2001/XMLSchema" xmlns:p="http://schemas.microsoft.com/office/2006/metadata/properties" xmlns:ns2="fe2fafe7-4ffc-48b4-93bc-676d68850a74" xmlns:ns3="http://schemas.microsoft.com/sharepoint/v3/fields" xmlns:ns4="1948f2df-e3dc-49ff-bcbb-da6fb5267aa4" targetNamespace="http://schemas.microsoft.com/office/2006/metadata/properties" ma:root="true" ma:fieldsID="c76591e549a85c1a12b39ea35f5fdc22" ns2:_="" ns3:_="" ns4:_="">
    <xsd:import namespace="fe2fafe7-4ffc-48b4-93bc-676d68850a74"/>
    <xsd:import namespace="http://schemas.microsoft.com/sharepoint/v3/fields"/>
    <xsd:import namespace="1948f2df-e3dc-49ff-bcbb-da6fb5267aa4"/>
    <xsd:element name="properties">
      <xsd:complexType>
        <xsd:sequence>
          <xsd:element name="documentManagement">
            <xsd:complexType>
              <xsd:all>
                <xsd:element ref="ns2:Selected_x0020_SME_x0020_Role" minOccurs="0"/>
                <xsd:element ref="ns2:Selected_x0020_SME_x0020_Individual" minOccurs="0"/>
                <xsd:element ref="ns2:Selected_x0020_Creator" minOccurs="0"/>
                <xsd:element ref="ns2:Selected_x0020_Owner" minOccurs="0"/>
                <xsd:element ref="ns2:Document_x0020_Description" minOccurs="0"/>
                <xsd:element ref="ns2:Identifier" minOccurs="0"/>
                <xsd:element ref="ns2:Selected_x0020_Language" minOccurs="0"/>
                <xsd:element ref="ns2:Selected_x0020_Coverage" minOccurs="0"/>
                <xsd:element ref="ns2:Model" minOccurs="0"/>
                <xsd:element ref="ns2:Selected_x0020_Business_x0020_Unit" minOccurs="0"/>
                <xsd:element ref="ns2:Selected_x0020_Geographic_x0020_Location" minOccurs="0"/>
                <xsd:element ref="ns2:Selected_x0020_Type" minOccurs="0"/>
                <xsd:element ref="ns3:_Source" minOccurs="0"/>
                <xsd:element ref="ns2:Collection_x0020_Type" minOccurs="0"/>
                <xsd:element ref="ns2:Collection_x0020_Number" minOccurs="0"/>
                <xsd:element ref="ns3:_Format" minOccurs="0"/>
                <xsd:element ref="ns4:Revision_x0020_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e2fafe7-4ffc-48b4-93bc-676d68850a74" elementFormDefault="qualified">
    <xsd:import namespace="http://schemas.microsoft.com/office/2006/documentManagement/types"/>
    <xsd:element name="Selected_x0020_SME_x0020_Role" ma:index="8" nillable="true" ma:displayName="Selected SME Role" ma:internalName="Selected_x0020_SME_x0020_Role">
      <xsd:simpleType>
        <xsd:restriction base="dms:Text">
          <xsd:maxLength value="255"/>
        </xsd:restriction>
      </xsd:simpleType>
    </xsd:element>
    <xsd:element name="Selected_x0020_SME_x0020_Individual" ma:index="9" nillable="true" ma:displayName="Selected SME Individual" ma:internalName="Selected_x0020_SME_x0020_Individual">
      <xsd:simpleType>
        <xsd:restriction base="dms:Text">
          <xsd:maxLength value="255"/>
        </xsd:restriction>
      </xsd:simpleType>
    </xsd:element>
    <xsd:element name="Selected_x0020_Creator" ma:index="10" nillable="true" ma:displayName="Selected Creator" ma:internalName="Selected_x0020_Creator">
      <xsd:simpleType>
        <xsd:restriction base="dms:Text">
          <xsd:maxLength value="255"/>
        </xsd:restriction>
      </xsd:simpleType>
    </xsd:element>
    <xsd:element name="Selected_x0020_Owner" ma:index="11" nillable="true" ma:displayName="Selected Owner" ma:internalName="Selected_x0020_Owner">
      <xsd:simpleType>
        <xsd:restriction base="dms:Text">
          <xsd:maxLength value="255"/>
        </xsd:restriction>
      </xsd:simpleType>
    </xsd:element>
    <xsd:element name="Document_x0020_Description" ma:index="12" nillable="true" ma:displayName="Document Description" ma:internalName="Document_x0020_Description">
      <xsd:simpleType>
        <xsd:restriction base="dms:Note"/>
      </xsd:simpleType>
    </xsd:element>
    <xsd:element name="Identifier" ma:index="13" nillable="true" ma:displayName="Identifier" ma:internalName="Identifier">
      <xsd:simpleType>
        <xsd:restriction base="dms:Text">
          <xsd:maxLength value="255"/>
        </xsd:restriction>
      </xsd:simpleType>
    </xsd:element>
    <xsd:element name="Selected_x0020_Language" ma:index="14" nillable="true" ma:displayName="Selected Language" ma:internalName="Selected_x0020_Language">
      <xsd:simpleType>
        <xsd:restriction base="dms:Text">
          <xsd:maxLength value="255"/>
        </xsd:restriction>
      </xsd:simpleType>
    </xsd:element>
    <xsd:element name="Selected_x0020_Coverage" ma:index="15" nillable="true" ma:displayName="Selected Coverage" ma:internalName="Selected_x0020_Coverage">
      <xsd:simpleType>
        <xsd:restriction base="dms:Text">
          <xsd:maxLength value="255"/>
        </xsd:restriction>
      </xsd:simpleType>
    </xsd:element>
    <xsd:element name="Model" ma:index="17" nillable="true" ma:displayName="Model Name" ma:default="" ma:internalName="Model">
      <xsd:simpleType>
        <xsd:restriction base="dms:Text">
          <xsd:maxLength value="255"/>
        </xsd:restriction>
      </xsd:simpleType>
    </xsd:element>
    <xsd:element name="Selected_x0020_Business_x0020_Unit" ma:index="18" nillable="true" ma:displayName="Selected Business Unit" ma:internalName="Selected_x0020_Business_x0020_Unit">
      <xsd:simpleType>
        <xsd:restriction base="dms:Text">
          <xsd:maxLength value="255"/>
        </xsd:restriction>
      </xsd:simpleType>
    </xsd:element>
    <xsd:element name="Selected_x0020_Geographic_x0020_Location" ma:index="19" nillable="true" ma:displayName="Selected Geographic Location" ma:internalName="Selected_x0020_Geographic_x0020_Location">
      <xsd:simpleType>
        <xsd:restriction base="dms:Text">
          <xsd:maxLength value="255"/>
        </xsd:restriction>
      </xsd:simpleType>
    </xsd:element>
    <xsd:element name="Selected_x0020_Type" ma:index="20" nillable="true" ma:displayName="Selected Type" ma:default="Bus" ma:internalName="Selected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"/>
                    <xsd:enumeration value="Container - genset"/>
                    <xsd:enumeration value="Conatiner - reefer"/>
                    <xsd:enumeration value="Rail"/>
                    <xsd:enumeration value="Vehicle Powered Truck"/>
                    <xsd:enumeration value="Self Powered Truck"/>
                    <xsd:enumeration value="Total Kare"/>
                    <xsd:enumeration value="Trailer"/>
                  </xsd:restriction>
                </xsd:simpleType>
              </xsd:element>
            </xsd:sequence>
          </xsd:extension>
        </xsd:complexContent>
      </xsd:complexType>
    </xsd:element>
    <xsd:element name="Collection_x0020_Type" ma:index="22" nillable="true" ma:displayName="Collection Type" ma:internalName="Collection_x0020_Type">
      <xsd:simpleType>
        <xsd:restriction base="dms:Text">
          <xsd:maxLength value="255"/>
        </xsd:restriction>
      </xsd:simpleType>
    </xsd:element>
    <xsd:element name="Collection_x0020_Number" ma:index="23" nillable="true" ma:displayName="Collection Number" ma:internalName="Collection_x0020_Number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21" nillable="true" ma:displayName="Source" ma:description="References to resources from which this resource was derived" ma:internalName="_Source">
      <xsd:simpleType>
        <xsd:restriction base="dms:Note"/>
      </xsd:simpleType>
    </xsd:element>
    <xsd:element name="_Format" ma:index="24" nillable="true" ma:displayName="Format" ma:description="Media-type, file format or dimensions" ma:internalName="_Format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1948f2df-e3dc-49ff-bcbb-da6fb5267aa4" elementFormDefault="qualified">
    <xsd:import namespace="http://schemas.microsoft.com/office/2006/documentManagement/types"/>
    <xsd:element name="Revision_x0020_Date" ma:index="25" nillable="true" ma:displayName="Revision Date" ma:default="" ma:format="DateTime" ma:internalName="Revision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C190C5-6B97-48C8-8F41-DE165DFC1A30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fe2fafe7-4ffc-48b4-93bc-676d68850a74"/>
    <ds:schemaRef ds:uri="1948f2df-e3dc-49ff-bcbb-da6fb5267aa4"/>
  </ds:schemaRefs>
</ds:datastoreItem>
</file>

<file path=customXml/itemProps2.xml><?xml version="1.0" encoding="utf-8"?>
<ds:datastoreItem xmlns:ds="http://schemas.openxmlformats.org/officeDocument/2006/customXml" ds:itemID="{D5A9EAD7-03B0-4D87-90ED-E0B8BF5235FD}">
  <ds:schemaRefs/>
</ds:datastoreItem>
</file>

<file path=customXml/itemProps3.xml><?xml version="1.0" encoding="utf-8"?>
<ds:datastoreItem xmlns:ds="http://schemas.openxmlformats.org/officeDocument/2006/customXml" ds:itemID="{CF6A8AE6-4E43-4988-90E7-58A938E5E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2fafe7-4ffc-48b4-93bc-676d68850a74"/>
    <ds:schemaRef ds:uri="http://schemas.microsoft.com/sharepoint/v3/fields"/>
    <ds:schemaRef ds:uri="1948f2df-e3dc-49ff-bcbb-da6fb5267aa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C7910E54-19CB-436F-B434-BE5069ED11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653</Words>
  <Application>Microsoft Macintosh PowerPoint</Application>
  <PresentationFormat>Widescreen</PresentationFormat>
  <Paragraphs>86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1_01 COMPANY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Nicovancau</dc:creator>
  <cp:lastModifiedBy>Anne-Mie Callens</cp:lastModifiedBy>
  <cp:revision>352</cp:revision>
  <dcterms:created xsi:type="dcterms:W3CDTF">2015-03-02T11:00:57Z</dcterms:created>
  <dcterms:modified xsi:type="dcterms:W3CDTF">2021-10-21T08:07:43Z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0x010100DC5BCE098E77F24A93B65B304028A01800B9B6FFD1AE91F841AEEE51DA77C24574</vt:lpwstr>
  </property>
  <property fmtid="{D5CDD505-2E9C-101B-9397-08002B2CF9AE}" pid="3" name="TitusGUID">
    <vt:lpwstr>2873173d-7ef5-4eb3-8211-353457995907</vt:lpwstr>
  </property>
  <property fmtid="{D5CDD505-2E9C-101B-9397-08002B2CF9AE}" pid="4" name="CLASSIFICATION">
    <vt:lpwstr>TT-DC-3</vt:lpwstr>
  </property>
</Properties>
</file>