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5"/>
  </p:sldMasterIdLst>
  <p:notesMasterIdLst>
    <p:notesMasterId r:id="rId19"/>
  </p:notesMasterIdLst>
  <p:sldIdLst>
    <p:sldId id="256" r:id="rId6"/>
    <p:sldId id="257" r:id="rId7"/>
    <p:sldId id="334" r:id="rId8"/>
    <p:sldId id="390" r:id="rId9"/>
    <p:sldId id="397" r:id="rId10"/>
    <p:sldId id="398" r:id="rId11"/>
    <p:sldId id="399" r:id="rId12"/>
    <p:sldId id="401" r:id="rId13"/>
    <p:sldId id="402" r:id="rId14"/>
    <p:sldId id="403" r:id="rId15"/>
    <p:sldId id="404" r:id="rId16"/>
    <p:sldId id="400" r:id="rId17"/>
    <p:sldId id="38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7"/>
    <a:srgbClr val="000000"/>
    <a:srgbClr val="113C64"/>
    <a:srgbClr val="1C3A5E"/>
    <a:srgbClr val="224570"/>
    <a:srgbClr val="285284"/>
    <a:srgbClr val="17354D"/>
    <a:srgbClr val="193953"/>
    <a:srgbClr val="153047"/>
    <a:srgbClr val="132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1" autoAdjust="0"/>
    <p:restoredTop sz="92967" autoAdjust="0"/>
  </p:normalViewPr>
  <p:slideViewPr>
    <p:cSldViewPr snapToGrid="0" showGuides="1">
      <p:cViewPr varScale="1">
        <p:scale>
          <a:sx n="111" d="100"/>
          <a:sy n="111" d="100"/>
        </p:scale>
        <p:origin x="116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32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C30C4-8286-4EA4-8C95-225E3695C4A3}" type="datetimeFigureOut">
              <a:rPr lang="fr-BE" smtClean="0"/>
              <a:t>21/10/21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05CE-A090-4B84-BFE1-74323F8BCEB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352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4465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363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414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96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038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6742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309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901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01 - COMPANY INTRODUCTION - About 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2400"/>
            <a:ext cx="12192000" cy="556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0" y="1298500"/>
            <a:ext cx="9072563" cy="598487"/>
          </a:xfrm>
        </p:spPr>
        <p:txBody>
          <a:bodyPr lIns="216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b="1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111E39"/>
                </a:solidFill>
              </a:defRPr>
            </a:lvl2pPr>
            <a:lvl3pPr marL="141288" indent="-141288">
              <a:lnSpc>
                <a:spcPct val="80000"/>
              </a:lnSpc>
              <a:spcBef>
                <a:spcPts val="0"/>
              </a:spcBef>
              <a:buClr>
                <a:srgbClr val="0098D7"/>
              </a:buClr>
              <a:buFont typeface="Arial" panose="020B0604020202020204" pitchFamily="34" charset="0"/>
              <a:buChar char="•"/>
              <a:defRPr sz="1400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2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>
                <a:solidFill>
                  <a:srgbClr val="949FB2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  <a:endParaRPr lang="fr-BE" dirty="0"/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908095"/>
            <a:ext cx="6096000" cy="4171158"/>
          </a:xfrm>
        </p:spPr>
        <p:txBody>
          <a:bodyPr lIns="432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1400" cap="none" baseline="0">
                <a:solidFill>
                  <a:srgbClr val="111E39"/>
                </a:solidFill>
              </a:defRPr>
            </a:lvl2pPr>
            <a:lvl3pPr marL="176213" indent="-17621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98D7"/>
              </a:buClr>
              <a:buFont typeface="Arial" panose="020B0604020202020204" pitchFamily="34" charset="0"/>
              <a:buChar char="•"/>
              <a:defRPr sz="1400" cap="none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8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 cap="none">
                <a:solidFill>
                  <a:srgbClr val="949FB2"/>
                </a:solidFill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0" y="557344"/>
            <a:ext cx="5617029" cy="720000"/>
          </a:xfrm>
          <a:prstGeom prst="rect">
            <a:avLst/>
          </a:prstGeom>
          <a:noFill/>
        </p:spPr>
        <p:txBody>
          <a:bodyPr wrap="square" lIns="216000" rtlCol="0" anchor="ctr">
            <a:noAutofit/>
          </a:bodyPr>
          <a:lstStyle/>
          <a:p>
            <a:r>
              <a:rPr lang="fr-BE" sz="2800" b="1" cap="all" dirty="0" err="1">
                <a:solidFill>
                  <a:prstClr val="white"/>
                </a:solidFill>
              </a:rPr>
              <a:t>Tk</a:t>
            </a:r>
            <a:r>
              <a:rPr lang="fr-BE" sz="2800" b="1" cap="all" dirty="0">
                <a:solidFill>
                  <a:prstClr val="white"/>
                </a:solidFill>
              </a:rPr>
              <a:t> locations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1908095"/>
            <a:ext cx="6096000" cy="4171158"/>
          </a:xfrm>
        </p:spPr>
        <p:txBody>
          <a:bodyPr lIns="432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1400" cap="none" baseline="0">
                <a:solidFill>
                  <a:srgbClr val="111E39"/>
                </a:solidFill>
              </a:defRPr>
            </a:lvl2pPr>
            <a:lvl3pPr marL="176213" indent="-17621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98D7"/>
              </a:buClr>
              <a:buFont typeface="Arial" panose="020B0604020202020204" pitchFamily="34" charset="0"/>
              <a:buChar char="•"/>
              <a:defRPr sz="1400" cap="none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8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 cap="none">
                <a:solidFill>
                  <a:srgbClr val="949FB2"/>
                </a:solidFill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963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1 - COMPANY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0" y="557344"/>
            <a:ext cx="5617029" cy="720000"/>
          </a:xfrm>
          <a:prstGeom prst="rect">
            <a:avLst/>
          </a:prstGeom>
          <a:noFill/>
        </p:spPr>
        <p:txBody>
          <a:bodyPr wrap="square" lIns="216000" rtlCol="0" anchor="ctr">
            <a:noAutofit/>
          </a:bodyPr>
          <a:lstStyle/>
          <a:p>
            <a:endParaRPr lang="fr-BE" sz="2800" b="1" cap="al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297847"/>
            <a:ext cx="12192000" cy="2387600"/>
          </a:xfrm>
        </p:spPr>
        <p:txBody>
          <a:bodyPr lIns="432000" anchor="b"/>
          <a:lstStyle>
            <a:lvl1pPr algn="l">
              <a:defRPr sz="6000" b="1" cap="all" baseline="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777522"/>
            <a:ext cx="12192000" cy="1655762"/>
          </a:xfrm>
        </p:spPr>
        <p:txBody>
          <a:bodyPr lIns="432000"/>
          <a:lstStyle>
            <a:lvl1pPr marL="0" indent="0" algn="l"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Thermo King 2021. Strictly confidential.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1320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92400"/>
            <a:ext cx="11896436" cy="597600"/>
          </a:xfrm>
        </p:spPr>
        <p:txBody>
          <a:bodyPr lIns="216000" tIns="144000" anchor="t" anchorCtr="0">
            <a:noAutofit/>
          </a:bodyPr>
          <a:lstStyle>
            <a:lvl1pPr>
              <a:defRPr sz="1800" b="1" cap="all" baseline="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08469"/>
            <a:ext cx="11896436" cy="4464000"/>
          </a:xfrm>
        </p:spPr>
        <p:txBody>
          <a:bodyPr lIns="432000" tIns="144000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Thermo King 2021. Strictly confidential.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 lIns="216000" tIns="108000" anchor="ctr">
            <a:normAutofit/>
          </a:bodyPr>
          <a:lstStyle>
            <a:lvl1pPr>
              <a:defRPr sz="2800" b="1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8751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 USER INTRO TEMPLATE - company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" y="1897065"/>
            <a:ext cx="9072563" cy="4700587"/>
          </a:xfrm>
          <a:solidFill>
            <a:schemeClr val="accent3"/>
          </a:solidFill>
        </p:spPr>
        <p:txBody>
          <a:bodyPr lIns="18000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298502"/>
            <a:ext cx="9072563" cy="598487"/>
          </a:xfrm>
        </p:spPr>
        <p:txBody>
          <a:bodyPr lIns="216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b="1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111E39"/>
                </a:solidFill>
              </a:defRPr>
            </a:lvl2pPr>
            <a:lvl3pPr marL="141288" indent="-141288">
              <a:lnSpc>
                <a:spcPct val="80000"/>
              </a:lnSpc>
              <a:spcBef>
                <a:spcPts val="0"/>
              </a:spcBef>
              <a:buClr>
                <a:srgbClr val="0098D7"/>
              </a:buClr>
              <a:buFont typeface="Arial" panose="020B0604020202020204" pitchFamily="34" charset="0"/>
              <a:buChar char="•"/>
              <a:defRPr sz="1400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2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>
                <a:solidFill>
                  <a:srgbClr val="949FB2"/>
                </a:solidFill>
              </a:defRPr>
            </a:lvl5pPr>
          </a:lstStyle>
          <a:p>
            <a:pPr lvl="0"/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111E39">
                    <a:tint val="75000"/>
                  </a:srgbClr>
                </a:solidFill>
              </a:rPr>
              <a:t>© Thermo King 2021. Strictly confidential.</a:t>
            </a:r>
            <a:endParaRPr lang="fr-BE" dirty="0">
              <a:solidFill>
                <a:srgbClr val="111E39">
                  <a:tint val="75000"/>
                </a:srgbClr>
              </a:solidFill>
            </a:endParaRPr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549275"/>
            <a:ext cx="9072563" cy="742950"/>
          </a:xfrm>
        </p:spPr>
        <p:txBody>
          <a:bodyPr lIns="216000" tIns="108000" anchor="ctr">
            <a:noAutofit/>
          </a:bodyPr>
          <a:lstStyle>
            <a:lvl1pPr marL="0" indent="0" algn="l" defTabSz="914400" rtl="0" eaLnBrk="1" latinLnBrk="0" hangingPunct="1">
              <a:buNone/>
              <a:defRPr lang="fr-BE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About … (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company</a:t>
            </a:r>
            <a:r>
              <a:rPr lang="fr-FR" dirty="0"/>
              <a:t>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007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76000"/>
          </a:xfrm>
          <a:prstGeom prst="rect">
            <a:avLst/>
          </a:pr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0" y="574586"/>
            <a:ext cx="12192000" cy="720000"/>
          </a:xfrm>
          <a:prstGeom prst="rect">
            <a:avLst/>
          </a:prstGeom>
          <a:solidFill>
            <a:srgbClr val="111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74" y="160731"/>
            <a:ext cx="1799957" cy="254539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3"/>
          </p:nvPr>
        </p:nvSpPr>
        <p:spPr>
          <a:xfrm>
            <a:off x="9299575" y="6492875"/>
            <a:ext cx="2892425" cy="365125"/>
          </a:xfrm>
          <a:prstGeom prst="rect">
            <a:avLst/>
          </a:prstGeom>
        </p:spPr>
        <p:txBody>
          <a:bodyPr vert="horz" lIns="108000" tIns="45720" rIns="0" bIns="45720" rtlCol="0" anchor="ctr"/>
          <a:lstStyle>
            <a:lvl1pPr algn="l">
              <a:defRPr lang="fr-FR"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solidFill>
                  <a:srgbClr val="111E39">
                    <a:tint val="75000"/>
                  </a:srgbClr>
                </a:solidFill>
              </a:rPr>
              <a:t>© Thermo King 2021. Strictly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79140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38" r:id="rId2"/>
    <p:sldLayoutId id="2147483775" r:id="rId3"/>
    <p:sldLayoutId id="2147483776" r:id="rId4"/>
    <p:sldLayoutId id="21474837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fr-F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92">
          <p15:clr>
            <a:srgbClr val="F26B43"/>
          </p15:clr>
        </p15:guide>
        <p15:guide id="4" pos="58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rketing.europe@thermoking.com?subject=TK%20presentation%20feedback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11" Type="http://schemas.openxmlformats.org/officeDocument/2006/relationships/image" Target="../media/image6.png"/><Relationship Id="rId5" Type="http://schemas.openxmlformats.org/officeDocument/2006/relationships/slide" Target="slide8.xml"/><Relationship Id="rId10" Type="http://schemas.openxmlformats.org/officeDocument/2006/relationships/image" Target="../media/image5.png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37784"/>
            <a:ext cx="12191658" cy="56202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3D8F08-08C5-5747-9340-2E31E618AD1E}"/>
              </a:ext>
            </a:extLst>
          </p:cNvPr>
          <p:cNvSpPr/>
          <p:nvPr/>
        </p:nvSpPr>
        <p:spPr>
          <a:xfrm>
            <a:off x="0" y="5872480"/>
            <a:ext cx="12191659" cy="9855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1"/>
          <p:cNvSpPr txBox="1">
            <a:spLocks/>
          </p:cNvSpPr>
          <p:nvPr/>
        </p:nvSpPr>
        <p:spPr>
          <a:xfrm>
            <a:off x="396239" y="5872480"/>
            <a:ext cx="9072563" cy="678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fr-F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1600" b="1" u="non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411163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entury Gothic" panose="020B0502020202020204" pitchFamily="34" charset="0"/>
              <a:buChar char="–"/>
              <a:defRPr lang="fr-F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fr-FR" sz="1000" b="0" i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39" y="623061"/>
            <a:ext cx="11229703" cy="5544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fr-FR" sz="2800" b="1">
                <a:solidFill>
                  <a:schemeClr val="bg1"/>
                </a:solidFill>
              </a:rPr>
              <a:t>V-1000 :</a:t>
            </a:r>
            <a:r>
              <a:rPr lang="fr-FR" b="1">
                <a:solidFill>
                  <a:schemeClr val="bg1"/>
                </a:solidFill>
              </a:rPr>
              <a:t> UNE RÉVOLUTION DANS LA TECHNOLOGIE FRIGORIFIQUE POUR GROS PORTEURS</a:t>
            </a:r>
            <a:endParaRPr lang="fr-FR">
              <a:solidFill>
                <a:schemeClr val="bg1"/>
              </a:solidFill>
            </a:endParaRPr>
          </a:p>
          <a:p>
            <a:endParaRPr lang="fr-FR" sz="2800" b="1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987" y="5943600"/>
            <a:ext cx="10252458" cy="9144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fr-FR" spc="600" dirty="0">
                <a:solidFill>
                  <a:schemeClr val="bg1"/>
                </a:solidFill>
              </a:rPr>
              <a:t>SOLUTIONS FRIGORIFIQUES MONO ET MULTI-TEMPÉRATURES</a:t>
            </a:r>
            <a:br>
              <a:rPr lang="fr-FR" spc="600" dirty="0">
                <a:solidFill>
                  <a:schemeClr val="bg1"/>
                </a:solidFill>
              </a:rPr>
            </a:br>
            <a:r>
              <a:rPr lang="fr-FR" spc="600" dirty="0">
                <a:solidFill>
                  <a:schemeClr val="bg1"/>
                </a:solidFill>
              </a:rPr>
              <a:t>POUR GROS PORTEURS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F226AC7-1894-B14F-877C-25CAF08D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0914926" y="6362868"/>
            <a:ext cx="1085252" cy="376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880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Caractéristiques – dimensions CONDENSEUR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E068B83-AB1B-5949-A197-19C6A13B4A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4" b="51373"/>
          <a:stretch/>
        </p:blipFill>
        <p:spPr>
          <a:xfrm>
            <a:off x="-72798" y="2066133"/>
            <a:ext cx="12042320" cy="31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7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Caractéristiques – dimensions évaporateurs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8373F2E-7E7B-5F4D-A4BD-E0A992D4E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1" b="8346"/>
          <a:stretch/>
        </p:blipFill>
        <p:spPr>
          <a:xfrm>
            <a:off x="686513" y="1734030"/>
            <a:ext cx="10818973" cy="467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0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5D27B7-3D9E-A742-9903-38E7B2E38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8408"/>
            <a:ext cx="12204000" cy="5649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39" y="667872"/>
            <a:ext cx="11229703" cy="5544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MERCI DE VOTRE ATTENTION 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A4BD04-73EB-8947-9D56-8404CF8230FA}"/>
              </a:ext>
            </a:extLst>
          </p:cNvPr>
          <p:cNvSpPr/>
          <p:nvPr/>
        </p:nvSpPr>
        <p:spPr>
          <a:xfrm>
            <a:off x="-1" y="4491319"/>
            <a:ext cx="12204000" cy="236668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6124589-928D-9741-8C5D-36DF2C79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10914926" y="6362868"/>
            <a:ext cx="1085252" cy="37682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0E9B2F-FF5A-1B43-98D7-032F88FF67BC}"/>
              </a:ext>
            </a:extLst>
          </p:cNvPr>
          <p:cNvSpPr txBox="1"/>
          <p:nvPr/>
        </p:nvSpPr>
        <p:spPr>
          <a:xfrm>
            <a:off x="555726" y="5399814"/>
            <a:ext cx="5540103" cy="9144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fr-FR" spc="600" dirty="0">
                <a:solidFill>
                  <a:schemeClr val="bg1"/>
                </a:solidFill>
              </a:rPr>
              <a:t>V-1000</a:t>
            </a:r>
          </a:p>
          <a:p>
            <a:r>
              <a:rPr lang="fr-FR" spc="600" dirty="0">
                <a:solidFill>
                  <a:schemeClr val="bg1"/>
                </a:solidFill>
              </a:rPr>
              <a:t>SOLUTIONS FRIGORIFIQUES MONO ET MULTI-TEMPÉRATURES</a:t>
            </a:r>
            <a:br>
              <a:rPr lang="fr-FR" spc="600" dirty="0">
                <a:solidFill>
                  <a:schemeClr val="bg1"/>
                </a:solidFill>
              </a:rPr>
            </a:br>
            <a:r>
              <a:rPr lang="fr-FR" spc="600" dirty="0">
                <a:solidFill>
                  <a:schemeClr val="bg1"/>
                </a:solidFill>
              </a:rPr>
              <a:t>POUR GROS PORTEURS</a:t>
            </a: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4DC9751-17A1-1D48-883B-E241BC6B4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7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>
                <a:solidFill>
                  <a:srgbClr val="111E39">
                    <a:tint val="75000"/>
                  </a:srgbClr>
                </a:solidFill>
              </a:rPr>
              <a:t>© Thermo King 2021. Strictement confidentiel.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11825" y="2556869"/>
            <a:ext cx="7610475" cy="1195075"/>
            <a:chOff x="828675" y="5807349"/>
            <a:chExt cx="7610475" cy="1195075"/>
          </a:xfrm>
        </p:grpSpPr>
        <p:sp>
          <p:nvSpPr>
            <p:cNvPr id="8" name="Rectangle 7"/>
            <p:cNvSpPr/>
            <p:nvPr/>
          </p:nvSpPr>
          <p:spPr>
            <a:xfrm>
              <a:off x="2988915" y="5807349"/>
              <a:ext cx="5153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675" y="6509981"/>
              <a:ext cx="761047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endParaRPr lang="fr-FR" sz="2600">
                <a:solidFill>
                  <a:srgbClr val="E7E6E6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94586"/>
            <a:ext cx="12192000" cy="55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2009" y="3505721"/>
            <a:ext cx="7138931" cy="14503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fr-FR">
                <a:solidFill>
                  <a:schemeClr val="bg1"/>
                </a:solidFill>
              </a:rPr>
              <a:t>Vos commentaires, observations et retours d'expérience permettant d'enrichir le contenu de cette présentation seront les bienvenus. </a:t>
            </a:r>
          </a:p>
          <a:p>
            <a:br>
              <a:rPr lang="fr-FR" dirty="0">
                <a:solidFill>
                  <a:schemeClr val="bg1"/>
                </a:solidFill>
              </a:rPr>
            </a:br>
            <a:r>
              <a:rPr lang="fr-FR">
                <a:solidFill>
                  <a:schemeClr val="bg1"/>
                </a:solidFill>
              </a:rPr>
              <a:t>Contactez nous par e-mail à l'adresse suivante :</a:t>
            </a:r>
          </a:p>
          <a:p>
            <a:r>
              <a:rPr lang="fr-FR" sz="2400">
                <a:solidFill>
                  <a:schemeClr val="bg1"/>
                </a:solidFill>
              </a:rPr>
              <a:t>marketing.europe@thermoking.com </a:t>
            </a:r>
          </a:p>
        </p:txBody>
      </p:sp>
      <p:sp>
        <p:nvSpPr>
          <p:cNvPr id="3" name="Rectangle 2">
            <a:hlinkClick r:id="rId3"/>
          </p:cNvPr>
          <p:cNvSpPr/>
          <p:nvPr/>
        </p:nvSpPr>
        <p:spPr>
          <a:xfrm>
            <a:off x="3150824" y="4693186"/>
            <a:ext cx="5739788" cy="38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2DBAF265-50B6-CF42-A64E-4F00AA971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© Thermo King 2021. Strictement confidentiel.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TABLE DES MATIÈRES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000" y="1404000"/>
            <a:ext cx="6721460" cy="3040641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fr-FR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2" action="ppaction://hlinksldjump"/>
              </a:rPr>
              <a:t>POURQUOI LE V-1000 ?</a:t>
            </a:r>
            <a:endParaRPr lang="fr-FR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fr-FR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3" action="ppaction://hlinksldjump"/>
              </a:rPr>
              <a:t>PRÉSENTATION DU V-1000 : PLUS DE CAPACITÉ, PLUS DE FLEXIBILITÉ</a:t>
            </a:r>
            <a:endParaRPr lang="fr-FR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fr-FR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4" action="ppaction://hlinksldjump"/>
              </a:rPr>
              <a:t>V-1000 : FAITS ET CHIFFRES IMPRESSIONNANTS</a:t>
            </a:r>
            <a:r>
              <a:rPr lang="fr-FR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</a:rPr>
              <a:t>	</a:t>
            </a:r>
          </a:p>
          <a:p>
            <a:pPr lvl="1">
              <a:lnSpc>
                <a:spcPct val="200000"/>
              </a:lnSpc>
            </a:pPr>
            <a:r>
              <a:rPr lang="fr-FR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5" action="ppaction://hlinksldjump"/>
              </a:rPr>
              <a:t>V-1000: CARACTÉRISTIQUES - MONO-TEMPÉRATURE</a:t>
            </a:r>
            <a:endParaRPr lang="fr-FR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fr-FR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6" action="ppaction://hlinksldjump"/>
              </a:rPr>
              <a:t>V-1000: CARACTÉRISTIQUES GROUPES - MULTI-TEMPÉRATURES</a:t>
            </a:r>
            <a:endParaRPr lang="fr-FR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fr-FR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7" action="ppaction://hlinksldjump"/>
              </a:rPr>
              <a:t>V-1000: CARACTÉRISTIQUES – DIMENSIONS CONDENSEUR</a:t>
            </a:r>
            <a:endParaRPr lang="fr-FR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fr-FR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8" action="ppaction://hlinksldjump"/>
              </a:rPr>
              <a:t>V-1000: CARACTÉRISTIQUES – DIMENSIONS ÉVAPORATEURS</a:t>
            </a:r>
            <a:endParaRPr lang="fr-FR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900000" y="1859279"/>
            <a:ext cx="581611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00000" y="2285999"/>
            <a:ext cx="581611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00000" y="2712719"/>
            <a:ext cx="581611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hlinkClick r:id="rId9" action="ppaction://hlinksldjump"/>
          </p:cNvPr>
          <p:cNvSpPr/>
          <p:nvPr/>
        </p:nvSpPr>
        <p:spPr>
          <a:xfrm>
            <a:off x="5784006" y="3245955"/>
            <a:ext cx="1899920" cy="223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hlinkClick r:id="rId9" action="ppaction://hlinksldjump"/>
          </p:cNvPr>
          <p:cNvSpPr/>
          <p:nvPr/>
        </p:nvSpPr>
        <p:spPr>
          <a:xfrm>
            <a:off x="5784006" y="3682835"/>
            <a:ext cx="1747520" cy="23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CE878-9C7C-1242-9754-52BCAA10AC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021" y="3813518"/>
            <a:ext cx="6307979" cy="1962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C14295-4DB4-094C-AC07-5C114C7CCB0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21" y="5511682"/>
            <a:ext cx="1052718" cy="2643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E133DC-FADB-304B-96C5-6B8731851D92}"/>
              </a:ext>
            </a:extLst>
          </p:cNvPr>
          <p:cNvCxnSpPr>
            <a:cxnSpLocks/>
          </p:cNvCxnSpPr>
          <p:nvPr/>
        </p:nvCxnSpPr>
        <p:spPr>
          <a:xfrm>
            <a:off x="900000" y="3153783"/>
            <a:ext cx="581611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BC0D65-30B1-7C49-A01C-E5A33FD6B0FE}"/>
              </a:ext>
            </a:extLst>
          </p:cNvPr>
          <p:cNvCxnSpPr>
            <a:cxnSpLocks/>
          </p:cNvCxnSpPr>
          <p:nvPr/>
        </p:nvCxnSpPr>
        <p:spPr>
          <a:xfrm>
            <a:off x="900000" y="3573331"/>
            <a:ext cx="581611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F723FD-886F-7B47-BFF6-CCF7704A9615}"/>
              </a:ext>
            </a:extLst>
          </p:cNvPr>
          <p:cNvCxnSpPr>
            <a:cxnSpLocks/>
          </p:cNvCxnSpPr>
          <p:nvPr/>
        </p:nvCxnSpPr>
        <p:spPr>
          <a:xfrm>
            <a:off x="900000" y="4014394"/>
            <a:ext cx="581611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25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06ECE1-9A7F-CA41-8CAE-23233809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36578" b="9350"/>
          <a:stretch/>
        </p:blipFill>
        <p:spPr>
          <a:xfrm>
            <a:off x="7690585" y="1305756"/>
            <a:ext cx="4501414" cy="555224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© Thermo King 2021. Strictement confidentiel.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POURQUOI LE V-1000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253" y="1427067"/>
            <a:ext cx="6845300" cy="4572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fr-FR" sz="2400" b="1">
                <a:solidFill>
                  <a:srgbClr val="0098D7"/>
                </a:solidFill>
              </a:rPr>
              <a:t>PLUS PUISSANT, PLUS ÉCONOMIQUE</a:t>
            </a:r>
          </a:p>
        </p:txBody>
      </p:sp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78372" y="1966258"/>
            <a:ext cx="6983127" cy="487864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fr-FR" sz="1400" b="1" dirty="0">
                <a:solidFill>
                  <a:srgbClr val="0098D7"/>
                </a:solidFill>
                <a:ea typeface="+mj-ea"/>
                <a:cs typeface="+mj-cs"/>
              </a:rPr>
              <a:t>SOLUTION POULIE-MOTEUR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>
                <a:ea typeface="+mj-ea"/>
                <a:cs typeface="+mj-cs"/>
              </a:rPr>
              <a:t>Le tout nouveau V-1000 égale les performances des groupes thermiques</a:t>
            </a:r>
            <a:br>
              <a:rPr lang="fr-FR" sz="1300" dirty="0">
                <a:ea typeface="+mj-ea"/>
                <a:cs typeface="+mj-cs"/>
              </a:rPr>
            </a:br>
            <a:r>
              <a:rPr lang="fr-FR" sz="1300" dirty="0">
                <a:ea typeface="+mj-ea"/>
                <a:cs typeface="+mj-cs"/>
              </a:rPr>
              <a:t>les plus en vue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>
                <a:ea typeface="+mj-ea"/>
                <a:cs typeface="+mj-cs"/>
              </a:rPr>
              <a:t>Le coût compétitif, le poids réduit et la compacité d'un groupe frigorifique</a:t>
            </a:r>
            <a:br>
              <a:rPr lang="fr-FR" sz="1300" dirty="0">
                <a:ea typeface="+mj-ea"/>
                <a:cs typeface="+mj-cs"/>
              </a:rPr>
            </a:br>
            <a:r>
              <a:rPr lang="fr-FR" sz="1300" dirty="0">
                <a:ea typeface="+mj-ea"/>
                <a:cs typeface="+mj-cs"/>
              </a:rPr>
              <a:t>poulie-moteur. 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endParaRPr lang="fr-FR" sz="1200" dirty="0"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fr-FR" sz="1400" b="1" dirty="0">
                <a:solidFill>
                  <a:srgbClr val="0098D7"/>
                </a:solidFill>
              </a:rPr>
              <a:t>DU CHANGEMENT EN VUE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>
                <a:sym typeface="Wingdings" panose="05000000000000000000" pitchFamily="2" charset="2"/>
              </a:rPr>
              <a:t>Équipé d'un compresseur développé exclusivement pour Thermo King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>
                <a:sym typeface="Wingdings" panose="05000000000000000000" pitchFamily="2" charset="2"/>
              </a:rPr>
              <a:t>Performances auparavant impossibles à obtenir avec ce type de groupe frigorifique.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>
                <a:sym typeface="Wingdings" panose="05000000000000000000" pitchFamily="2" charset="2"/>
              </a:rPr>
              <a:t>Investissement initial compétitif par rapport à un groupe frigorifique thermique autonome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>
                <a:sym typeface="Wingdings" panose="05000000000000000000" pitchFamily="2" charset="2"/>
              </a:rPr>
              <a:t>Une puissance frigorifique et un débit d'air élevés garantissant la protection</a:t>
            </a:r>
            <a:br>
              <a:rPr lang="fr-FR" sz="1300" dirty="0">
                <a:sym typeface="Wingdings" panose="05000000000000000000" pitchFamily="2" charset="2"/>
              </a:rPr>
            </a:br>
            <a:r>
              <a:rPr lang="fr-FR" sz="1300" dirty="0">
                <a:sym typeface="Wingdings" panose="05000000000000000000" pitchFamily="2" charset="2"/>
              </a:rPr>
              <a:t>du chargement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>
                <a:sym typeface="Wingdings" panose="05000000000000000000" pitchFamily="2" charset="2"/>
              </a:rPr>
              <a:t>Coût d'exploitation total réduit du fait d'un coût d'entretien et d'une consommation de carburant minimisés.</a:t>
            </a:r>
          </a:p>
        </p:txBody>
      </p:sp>
    </p:spTree>
    <p:extLst>
      <p:ext uri="{BB962C8B-B14F-4D97-AF65-F5344CB8AC3E}">
        <p14:creationId xmlns:p14="http://schemas.microsoft.com/office/powerpoint/2010/main" val="146096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C20C16-8208-4A46-AE78-F0E43C1E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557" y="1282012"/>
            <a:ext cx="5751443" cy="5575988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© Thermo King 2021. Strictement confidentiel.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PRÉSENTATION DU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253" y="2029322"/>
            <a:ext cx="5376747" cy="42986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rgbClr val="0098D7"/>
                </a:solidFill>
              </a:rPr>
              <a:t>Responsabilité environnementale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fr-FR" sz="1400" dirty="0">
                <a:sym typeface="Wingdings" panose="05000000000000000000" pitchFamily="2" charset="2"/>
              </a:rPr>
              <a:t>Principaux avantages environnementaux du V-1000 :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Aucune émission émanant d'un moteur thermique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Aucune émission de CO</a:t>
            </a:r>
            <a:r>
              <a:rPr lang="fr-FR" sz="1400" baseline="-25000" dirty="0">
                <a:sym typeface="Wingdings" panose="05000000000000000000" pitchFamily="2" charset="2"/>
              </a:rPr>
              <a:t>2</a:t>
            </a:r>
            <a:r>
              <a:rPr lang="fr-FR" sz="1400" dirty="0">
                <a:sym typeface="Wingdings" panose="05000000000000000000" pitchFamily="2" charset="2"/>
              </a:rPr>
              <a:t> n'est générée par le groupe frigorifique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Un confort acoustique optimal en fonctionnement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Impact minimal sur le poids à vide du véhicule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Une charge utile supplémentaire disponible pour chaque trajet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Installation aisée, idéal pour accompagner la transition des flottes vers des motorisations </a:t>
            </a:r>
            <a:br>
              <a:rPr lang="fr-FR" sz="1400" dirty="0">
                <a:sym typeface="Wingdings" panose="05000000000000000000" pitchFamily="2" charset="2"/>
              </a:rPr>
            </a:br>
            <a:r>
              <a:rPr lang="fr-FR" sz="1400" dirty="0">
                <a:sym typeface="Wingdings" panose="05000000000000000000" pitchFamily="2" charset="2"/>
              </a:rPr>
              <a:t>GNL/GNC ou biodiesel. 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fr-FR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53" y="1427067"/>
            <a:ext cx="6845300" cy="4572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fr-FR" sz="2400" b="1">
                <a:solidFill>
                  <a:srgbClr val="0098D7"/>
                </a:solidFill>
              </a:rPr>
              <a:t>PLUS DE CAPACITÉ, PLUS DE FLEXIBILITÉ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532C4-21C2-ED48-9D0C-FF53A57E63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5920474"/>
            <a:ext cx="1454205" cy="365125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6D44A345-B608-1D49-9E27-E2FB528C6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2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E8AA4-81C3-604B-B0BD-BB03689C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922" y="1282898"/>
            <a:ext cx="6954078" cy="557510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© Thermo King 2021. Strictement confidentiel.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PRÉSENTATION DU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564047" y="2239153"/>
            <a:ext cx="4526113" cy="458157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>
                <a:solidFill>
                  <a:srgbClr val="0098D7"/>
                </a:solidFill>
              </a:rPr>
              <a:t>Maîtrise des coûts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fr-FR" sz="1200" dirty="0">
                <a:sym typeface="Wingdings" panose="05000000000000000000" pitchFamily="2" charset="2"/>
              </a:rPr>
              <a:t>Le V-1000 a un impact positif sur le coût</a:t>
            </a:r>
            <a:br>
              <a:rPr lang="fr-FR" sz="1200" dirty="0">
                <a:sym typeface="Wingdings" panose="05000000000000000000" pitchFamily="2" charset="2"/>
              </a:rPr>
            </a:br>
            <a:r>
              <a:rPr lang="fr-FR" sz="1200" dirty="0">
                <a:sym typeface="Wingdings" panose="05000000000000000000" pitchFamily="2" charset="2"/>
              </a:rPr>
              <a:t> total d'exploitation (TCO) dans ces domaines clés :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La consommation de carburant est réduite de plus de 54 % par rapport à un groupe autonome conventionnel.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Les coûts d'entretien comprenant à la fois les pièces et la main-d'œuvre sont réduits de 33 %.</a:t>
            </a:r>
            <a:br>
              <a:rPr lang="fr-FR" sz="1200" dirty="0">
                <a:sym typeface="Wingdings" panose="05000000000000000000" pitchFamily="2" charset="2"/>
              </a:rPr>
            </a:br>
            <a:endParaRPr lang="fr-FR" sz="1200" dirty="0"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fr-FR" sz="1200" dirty="0">
              <a:sym typeface="Wingdings" panose="05000000000000000000" pitchFamily="2" charset="2"/>
            </a:endParaRPr>
          </a:p>
          <a:p>
            <a:pPr indent="-285750">
              <a:lnSpc>
                <a:spcPct val="150000"/>
              </a:lnSpc>
              <a:buClr>
                <a:srgbClr val="00B0F0"/>
              </a:buClr>
            </a:pPr>
            <a:r>
              <a:rPr lang="fr-FR" sz="1400" b="1" dirty="0">
                <a:solidFill>
                  <a:srgbClr val="0098D7"/>
                </a:solidFill>
                <a:sym typeface="Wingdings" panose="05000000000000000000" pitchFamily="2" charset="2"/>
              </a:rPr>
              <a:t>Protection du chargement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Le V-1000 se caractérise par des performances exceptionnelles, ce qui lui permet concurrencer directement les groupes frigorifiques autonomes, et dans de nombreux cas, même les surpasser.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fr-FR" sz="12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047" y="1356521"/>
            <a:ext cx="4409338" cy="709612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fr-FR" sz="2400" b="1" dirty="0">
                <a:solidFill>
                  <a:srgbClr val="0098D7"/>
                </a:solidFill>
              </a:rPr>
              <a:t>PLUS DE CAPACITÉ,</a:t>
            </a:r>
            <a:br>
              <a:rPr lang="fr-FR" sz="2400" b="1" dirty="0">
                <a:solidFill>
                  <a:srgbClr val="0098D7"/>
                </a:solidFill>
              </a:rPr>
            </a:br>
            <a:r>
              <a:rPr lang="fr-FR" sz="2400" b="1" dirty="0">
                <a:solidFill>
                  <a:srgbClr val="0098D7"/>
                </a:solidFill>
              </a:rPr>
              <a:t>PLUS DE FLEXIBILITÉ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7A7D7-7AF5-B243-8606-213E9693A4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5920474"/>
            <a:ext cx="1454205" cy="36512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E7B73481-19E2-E64E-927F-C0BA83CEF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1D9C7-D61D-154D-9332-3F2923562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008" y="1331060"/>
            <a:ext cx="5661991" cy="5526939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© Thermo King 2021. Strictement confidentiel.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PRÉSENTATION DU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253" y="2337330"/>
            <a:ext cx="5529147" cy="464492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rgbClr val="0098D7"/>
                </a:solidFill>
              </a:rPr>
              <a:t>Productivité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fr-FR" sz="1300" dirty="0"/>
              <a:t>Le V-1000 est un outil exceptionnel en comparaison d'un groupe frigorifique thermique conventionnel: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/>
              <a:t>Plus léger qu'un matériel équivalent, il permet un gain de 250 kg sans alimentation électrique et de 150 kg avec alimentation électrique.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/>
              <a:t>Flexibilité exceptionnelle : configurations mono ou multi-températures.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/>
              <a:t>Son profil compact le rend idéal pour les cabines hautes.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/>
              <a:t>Compatible avec plusieurs types de véhicules, y compris ceux roulant avec du GNC, GNL ou du biodiesel.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/>
              <a:t>Disponible en 12 V ou 24 V.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fr-FR" sz="1300" dirty="0"/>
              <a:t>Convient aux porteurs de 3,5 T à 25 T, selon les besoins de votre application.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fr-FR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53" y="1427066"/>
            <a:ext cx="5274043" cy="709611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fr-FR" sz="2400" b="1">
                <a:solidFill>
                  <a:srgbClr val="0098D7"/>
                </a:solidFill>
              </a:rPr>
              <a:t>PLUS DE CAPACITÉ,</a:t>
            </a:r>
          </a:p>
          <a:p>
            <a:r>
              <a:rPr lang="fr-FR" sz="2400" b="1">
                <a:solidFill>
                  <a:srgbClr val="0098D7"/>
                </a:solidFill>
              </a:rPr>
              <a:t>PLUS DE FLEXIBILITÉ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9AFC6-7775-0B41-B74F-88577EAFB6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6078702"/>
            <a:ext cx="1454205" cy="36512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C9E1F91B-8306-AB4E-A3C3-C1F2022E9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4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82"/>
          <a:stretch/>
        </p:blipFill>
        <p:spPr>
          <a:xfrm>
            <a:off x="-14011" y="1267606"/>
            <a:ext cx="12206011" cy="58111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© Thermo King 2021. Strictement confidentiel.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V-1000 : FAITS ET CHIFFRES IMPRESSIONNANTS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B0F9BD-6633-7848-8A92-462DD0E18362}"/>
              </a:ext>
            </a:extLst>
          </p:cNvPr>
          <p:cNvSpPr/>
          <p:nvPr/>
        </p:nvSpPr>
        <p:spPr>
          <a:xfrm>
            <a:off x="730191" y="1356521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0" spc="-300" dirty="0">
                <a:solidFill>
                  <a:schemeClr val="bg1"/>
                </a:solidFill>
              </a:rPr>
              <a:t>25</a:t>
            </a:r>
            <a:r>
              <a:rPr lang="fr-FR" sz="2400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CFD9ED-F8A7-FD4E-BCBB-87C5A321A995}"/>
              </a:ext>
            </a:extLst>
          </p:cNvPr>
          <p:cNvSpPr/>
          <p:nvPr/>
        </p:nvSpPr>
        <p:spPr>
          <a:xfrm>
            <a:off x="2252423" y="1518563"/>
            <a:ext cx="25481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de puissance nominale supplémentaire par rapport à un groupe frigorifique thermique comparable. </a:t>
            </a:r>
            <a:endParaRPr lang="fr-FR" sz="1400" dirty="0">
              <a:solidFill>
                <a:srgbClr val="FFFFFF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C5CA0-A0A8-EF45-90B7-805B86F0EEDB}"/>
              </a:ext>
            </a:extLst>
          </p:cNvPr>
          <p:cNvSpPr/>
          <p:nvPr/>
        </p:nvSpPr>
        <p:spPr>
          <a:xfrm>
            <a:off x="730191" y="5044820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0" spc="-300" dirty="0">
                <a:solidFill>
                  <a:schemeClr val="bg1"/>
                </a:solidFill>
              </a:rPr>
              <a:t>57</a:t>
            </a:r>
            <a:r>
              <a:rPr lang="fr-FR" sz="2400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C99D66-808B-7F4D-ACB8-3F16E1B18DD2}"/>
              </a:ext>
            </a:extLst>
          </p:cNvPr>
          <p:cNvSpPr/>
          <p:nvPr/>
        </p:nvSpPr>
        <p:spPr>
          <a:xfrm>
            <a:off x="2211653" y="5031266"/>
            <a:ext cx="275669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dirty="0">
                <a:solidFill>
                  <a:srgbClr val="FFFFFF"/>
                </a:solidFill>
              </a:rPr>
              <a:t>de puissance supplémentaire en mode électrique qu'un groupe frigorifique thermique comparable.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0737BC-933C-984A-81CD-E899C772DED8}"/>
              </a:ext>
            </a:extLst>
          </p:cNvPr>
          <p:cNvSpPr/>
          <p:nvPr/>
        </p:nvSpPr>
        <p:spPr>
          <a:xfrm>
            <a:off x="8326403" y="1356521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0" spc="-300" dirty="0">
                <a:solidFill>
                  <a:schemeClr val="bg1"/>
                </a:solidFill>
              </a:rPr>
              <a:t>31</a:t>
            </a:r>
            <a:r>
              <a:rPr lang="fr-FR" sz="2400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C5C0FB-EC33-B242-85B9-95E6CA8456B2}"/>
              </a:ext>
            </a:extLst>
          </p:cNvPr>
          <p:cNvSpPr/>
          <p:nvPr/>
        </p:nvSpPr>
        <p:spPr>
          <a:xfrm>
            <a:off x="9818155" y="1397135"/>
            <a:ext cx="20785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de débit d'air supplémentaire par rapport à  un groupe frigorifique thermique comparable.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FF1AD-80E3-6D42-B8A5-602688EDD087}"/>
              </a:ext>
            </a:extLst>
          </p:cNvPr>
          <p:cNvSpPr/>
          <p:nvPr/>
        </p:nvSpPr>
        <p:spPr>
          <a:xfrm>
            <a:off x="8052209" y="5050120"/>
            <a:ext cx="2078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0" spc="-300">
                <a:solidFill>
                  <a:schemeClr val="bg1"/>
                </a:solidFill>
              </a:rPr>
              <a:t>1,3</a:t>
            </a:r>
            <a:r>
              <a:rPr lang="fr-FR" sz="2400">
                <a:solidFill>
                  <a:schemeClr val="bg1"/>
                </a:solidFill>
              </a:rPr>
              <a:t> 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FDCADB-B784-294F-89F6-8D4EC23CE7E8}"/>
              </a:ext>
            </a:extLst>
          </p:cNvPr>
          <p:cNvSpPr/>
          <p:nvPr/>
        </p:nvSpPr>
        <p:spPr>
          <a:xfrm>
            <a:off x="9757852" y="5044820"/>
            <a:ext cx="22326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plus de puissance de chauffage qu'un groupe frigorifique autonome comparable.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7766B6-5060-244A-9BCF-3C6DD1E1A307}"/>
              </a:ext>
            </a:extLst>
          </p:cNvPr>
          <p:cNvCxnSpPr>
            <a:cxnSpLocks/>
          </p:cNvCxnSpPr>
          <p:nvPr/>
        </p:nvCxnSpPr>
        <p:spPr>
          <a:xfrm>
            <a:off x="900953" y="2679960"/>
            <a:ext cx="1196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049B97-D2A8-FD48-8C8D-DA0D964E3DEE}"/>
              </a:ext>
            </a:extLst>
          </p:cNvPr>
          <p:cNvCxnSpPr/>
          <p:nvPr/>
        </p:nvCxnSpPr>
        <p:spPr>
          <a:xfrm>
            <a:off x="2111188" y="2679960"/>
            <a:ext cx="981636" cy="883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8AB1B1-AEC7-5047-80AB-5279EA0F64DB}"/>
              </a:ext>
            </a:extLst>
          </p:cNvPr>
          <p:cNvCxnSpPr>
            <a:cxnSpLocks/>
          </p:cNvCxnSpPr>
          <p:nvPr/>
        </p:nvCxnSpPr>
        <p:spPr>
          <a:xfrm>
            <a:off x="887506" y="6430427"/>
            <a:ext cx="3160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0F0C5E-62FF-A047-8308-B4F25CE5D05D}"/>
              </a:ext>
            </a:extLst>
          </p:cNvPr>
          <p:cNvCxnSpPr>
            <a:cxnSpLocks/>
          </p:cNvCxnSpPr>
          <p:nvPr/>
        </p:nvCxnSpPr>
        <p:spPr>
          <a:xfrm flipH="1">
            <a:off x="4047565" y="4823028"/>
            <a:ext cx="844585" cy="16073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27B0D5-FA86-BB4C-97A9-D228B2CB8423}"/>
              </a:ext>
            </a:extLst>
          </p:cNvPr>
          <p:cNvCxnSpPr>
            <a:cxnSpLocks/>
          </p:cNvCxnSpPr>
          <p:nvPr/>
        </p:nvCxnSpPr>
        <p:spPr>
          <a:xfrm>
            <a:off x="8390027" y="6348580"/>
            <a:ext cx="3160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57AA31-A5C8-B545-AB29-A044004E4E0D}"/>
              </a:ext>
            </a:extLst>
          </p:cNvPr>
          <p:cNvCxnSpPr>
            <a:cxnSpLocks/>
          </p:cNvCxnSpPr>
          <p:nvPr/>
        </p:nvCxnSpPr>
        <p:spPr>
          <a:xfrm>
            <a:off x="7554263" y="4741181"/>
            <a:ext cx="844585" cy="16073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E3889F-F0A0-D24F-A3C3-80B55768199E}"/>
              </a:ext>
            </a:extLst>
          </p:cNvPr>
          <p:cNvCxnSpPr>
            <a:cxnSpLocks/>
          </p:cNvCxnSpPr>
          <p:nvPr/>
        </p:nvCxnSpPr>
        <p:spPr>
          <a:xfrm flipH="1">
            <a:off x="8446988" y="2643984"/>
            <a:ext cx="1196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30FC93-3BD5-8D42-943F-7F5ABFDA31A2}"/>
              </a:ext>
            </a:extLst>
          </p:cNvPr>
          <p:cNvCxnSpPr>
            <a:cxnSpLocks/>
          </p:cNvCxnSpPr>
          <p:nvPr/>
        </p:nvCxnSpPr>
        <p:spPr>
          <a:xfrm flipH="1">
            <a:off x="7465352" y="2643984"/>
            <a:ext cx="981636" cy="883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1D76AC04-CEB0-D740-AB9E-B262BAFB2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6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Caractéristiques - Mono-température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494FD990-C369-1D40-8F38-568C6AA750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7"/>
          <a:stretch/>
        </p:blipFill>
        <p:spPr>
          <a:xfrm>
            <a:off x="2344719" y="61855"/>
            <a:ext cx="7502562" cy="69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1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Caractéristiques Groupes - multi-températures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8D654DA4-441A-4847-8235-BDD52F1E1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 b="8346"/>
          <a:stretch/>
        </p:blipFill>
        <p:spPr>
          <a:xfrm>
            <a:off x="399195" y="1176153"/>
            <a:ext cx="6732563" cy="5681848"/>
          </a:xfrm>
          <a:prstGeom prst="rect">
            <a:avLst/>
          </a:prstGeom>
        </p:spPr>
      </p:pic>
      <p:pic>
        <p:nvPicPr>
          <p:cNvPr id="5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ADE421E-C733-984A-8576-3B44A4E24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 b="10118"/>
          <a:stretch/>
        </p:blipFill>
        <p:spPr>
          <a:xfrm>
            <a:off x="5890638" y="1266406"/>
            <a:ext cx="6732563" cy="54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82137"/>
      </p:ext>
    </p:extLst>
  </p:cSld>
  <p:clrMapOvr>
    <a:masterClrMapping/>
  </p:clrMapOvr>
</p:sld>
</file>

<file path=ppt/theme/theme1.xml><?xml version="1.0" encoding="utf-8"?>
<a:theme xmlns:a="http://schemas.openxmlformats.org/drawingml/2006/main" name="1_01 COMPANY INTRODUCTION">
  <a:themeElements>
    <a:clrScheme name="TK Modular Color Scheme">
      <a:dk1>
        <a:srgbClr val="111E39"/>
      </a:dk1>
      <a:lt1>
        <a:sysClr val="window" lastClr="FFFFFF"/>
      </a:lt1>
      <a:dk2>
        <a:srgbClr val="44546A"/>
      </a:dk2>
      <a:lt2>
        <a:srgbClr val="E7E6E6"/>
      </a:lt2>
      <a:accent1>
        <a:srgbClr val="0098D7"/>
      </a:accent1>
      <a:accent2>
        <a:srgbClr val="111E39"/>
      </a:accent2>
      <a:accent3>
        <a:srgbClr val="949FB2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ERMO KING 1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8D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noAutofit/>
      </a:bodyPr>
      <a:lstStyle>
        <a:defPPr algn="ctr">
          <a:defRPr sz="1200" dirty="0" smtClean="0">
            <a:solidFill>
              <a:srgbClr val="111E3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root rId="bc1367f7-7f4f-4d95-93fb-87aac5cbb21f">
  <converter client="mstool1 (10.160.96.215)" created="Tue 22-Jun-2021 09:56:04-05:00" dstFile="TK_V-1000_ProductPresentation_06-2021_EN-V1_0.xml" id="637599705639524071" parser="8114b4f2-88fd-4938-827c-bbb6c6c6c6d2" rcvFile="TK_V-1000_ProductPresentation_06-2021_EN-V1_0.pptx" server="mstool1.strakertranslations.com (10.160.96.215)" srcFile="TK_V-1000_ProductPresentation_06-2021_EN-V1_0.pptx" tags="true">MsoDocApp.Common, Version=1.0.7838.13323, Culture=neutral, PublicKeyToken=null RELEASE Thu 06/17/2021 07:24:07.39</converter>
  <options freeze="false" dummy="false" mark="false" clean="Both3" split="true" lang="fr-fr"/>
</root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SA Info Central Document" ma:contentTypeID="0x010100DC5BCE098E77F24A93B65B304028A01800B9B6FFD1AE91F841AEEE51DA77C24574" ma:contentTypeVersion="21" ma:contentTypeDescription="" ma:contentTypeScope="" ma:versionID="6c5767b1de37fb745de8bf5eb2df4cfc">
  <xsd:schema xmlns:xsd="http://www.w3.org/2001/XMLSchema" xmlns:p="http://schemas.microsoft.com/office/2006/metadata/properties" xmlns:ns2="fe2fafe7-4ffc-48b4-93bc-676d68850a74" xmlns:ns3="http://schemas.microsoft.com/sharepoint/v3/fields" xmlns:ns4="1948f2df-e3dc-49ff-bcbb-da6fb5267aa4" targetNamespace="http://schemas.microsoft.com/office/2006/metadata/properties" ma:root="true" ma:fieldsID="c76591e549a85c1a12b39ea35f5fdc22" ns2:_="" ns3:_="" ns4:_="">
    <xsd:import namespace="fe2fafe7-4ffc-48b4-93bc-676d68850a74"/>
    <xsd:import namespace="http://schemas.microsoft.com/sharepoint/v3/fields"/>
    <xsd:import namespace="1948f2df-e3dc-49ff-bcbb-da6fb5267aa4"/>
    <xsd:element name="properties">
      <xsd:complexType>
        <xsd:sequence>
          <xsd:element name="documentManagement">
            <xsd:complexType>
              <xsd:all>
                <xsd:element ref="ns2:Selected_x0020_SME_x0020_Role" minOccurs="0"/>
                <xsd:element ref="ns2:Selected_x0020_SME_x0020_Individual" minOccurs="0"/>
                <xsd:element ref="ns2:Selected_x0020_Creator" minOccurs="0"/>
                <xsd:element ref="ns2:Selected_x0020_Owner" minOccurs="0"/>
                <xsd:element ref="ns2:Document_x0020_Description" minOccurs="0"/>
                <xsd:element ref="ns2:Identifier" minOccurs="0"/>
                <xsd:element ref="ns2:Selected_x0020_Language" minOccurs="0"/>
                <xsd:element ref="ns2:Selected_x0020_Coverage" minOccurs="0"/>
                <xsd:element ref="ns2:Model" minOccurs="0"/>
                <xsd:element ref="ns2:Selected_x0020_Business_x0020_Unit" minOccurs="0"/>
                <xsd:element ref="ns2:Selected_x0020_Geographic_x0020_Location" minOccurs="0"/>
                <xsd:element ref="ns2:Selected_x0020_Type" minOccurs="0"/>
                <xsd:element ref="ns3:_Source" minOccurs="0"/>
                <xsd:element ref="ns2:Collection_x0020_Type" minOccurs="0"/>
                <xsd:element ref="ns2:Collection_x0020_Number" minOccurs="0"/>
                <xsd:element ref="ns3:_Format" minOccurs="0"/>
                <xsd:element ref="ns4:Revision_x0020_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fe2fafe7-4ffc-48b4-93bc-676d68850a74" elementFormDefault="qualified">
    <xsd:import namespace="http://schemas.microsoft.com/office/2006/documentManagement/types"/>
    <xsd:element name="Selected_x0020_SME_x0020_Role" ma:index="8" nillable="true" ma:displayName="Selected SME Role" ma:internalName="Selected_x0020_SME_x0020_Role">
      <xsd:simpleType>
        <xsd:restriction base="dms:Text">
          <xsd:maxLength value="255"/>
        </xsd:restriction>
      </xsd:simpleType>
    </xsd:element>
    <xsd:element name="Selected_x0020_SME_x0020_Individual" ma:index="9" nillable="true" ma:displayName="Selected SME Individual" ma:internalName="Selected_x0020_SME_x0020_Individual">
      <xsd:simpleType>
        <xsd:restriction base="dms:Text">
          <xsd:maxLength value="255"/>
        </xsd:restriction>
      </xsd:simpleType>
    </xsd:element>
    <xsd:element name="Selected_x0020_Creator" ma:index="10" nillable="true" ma:displayName="Selected Creator" ma:internalName="Selected_x0020_Creator">
      <xsd:simpleType>
        <xsd:restriction base="dms:Text">
          <xsd:maxLength value="255"/>
        </xsd:restriction>
      </xsd:simpleType>
    </xsd:element>
    <xsd:element name="Selected_x0020_Owner" ma:index="11" nillable="true" ma:displayName="Selected Owner" ma:internalName="Selected_x0020_Owner">
      <xsd:simpleType>
        <xsd:restriction base="dms:Text">
          <xsd:maxLength value="255"/>
        </xsd:restriction>
      </xsd:simpleType>
    </xsd:element>
    <xsd:element name="Document_x0020_Description" ma:index="12" nillable="true" ma:displayName="Document Description" ma:internalName="Document_x0020_Description">
      <xsd:simpleType>
        <xsd:restriction base="dms:Note"/>
      </xsd:simpleType>
    </xsd:element>
    <xsd:element name="Identifier" ma:index="13" nillable="true" ma:displayName="Identifier" ma:internalName="Identifier">
      <xsd:simpleType>
        <xsd:restriction base="dms:Text">
          <xsd:maxLength value="255"/>
        </xsd:restriction>
      </xsd:simpleType>
    </xsd:element>
    <xsd:element name="Selected_x0020_Language" ma:index="14" nillable="true" ma:displayName="Selected Language" ma:internalName="Selected_x0020_Language">
      <xsd:simpleType>
        <xsd:restriction base="dms:Text">
          <xsd:maxLength value="255"/>
        </xsd:restriction>
      </xsd:simpleType>
    </xsd:element>
    <xsd:element name="Selected_x0020_Coverage" ma:index="15" nillable="true" ma:displayName="Selected Coverage" ma:internalName="Selected_x0020_Coverage">
      <xsd:simpleType>
        <xsd:restriction base="dms:Text">
          <xsd:maxLength value="255"/>
        </xsd:restriction>
      </xsd:simpleType>
    </xsd:element>
    <xsd:element name="Model" ma:index="17" nillable="true" ma:displayName="Model Name" ma:default="" ma:internalName="Model">
      <xsd:simpleType>
        <xsd:restriction base="dms:Text">
          <xsd:maxLength value="255"/>
        </xsd:restriction>
      </xsd:simpleType>
    </xsd:element>
    <xsd:element name="Selected_x0020_Business_x0020_Unit" ma:index="18" nillable="true" ma:displayName="Selected Business Unit" ma:internalName="Selected_x0020_Business_x0020_Unit">
      <xsd:simpleType>
        <xsd:restriction base="dms:Text">
          <xsd:maxLength value="255"/>
        </xsd:restriction>
      </xsd:simpleType>
    </xsd:element>
    <xsd:element name="Selected_x0020_Geographic_x0020_Location" ma:index="19" nillable="true" ma:displayName="Selected Geographic Location" ma:internalName="Selected_x0020_Geographic_x0020_Location">
      <xsd:simpleType>
        <xsd:restriction base="dms:Text">
          <xsd:maxLength value="255"/>
        </xsd:restriction>
      </xsd:simpleType>
    </xsd:element>
    <xsd:element name="Selected_x0020_Type" ma:index="20" nillable="true" ma:displayName="Selected Type" ma:default="Bus" ma:internalName="Selected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s"/>
                    <xsd:enumeration value="Container - genset"/>
                    <xsd:enumeration value="Conatiner - reefer"/>
                    <xsd:enumeration value="Rail"/>
                    <xsd:enumeration value="Vehicle Powered Truck"/>
                    <xsd:enumeration value="Self Powered Truck"/>
                    <xsd:enumeration value="Total Kare"/>
                    <xsd:enumeration value="Trailer"/>
                  </xsd:restriction>
                </xsd:simpleType>
              </xsd:element>
            </xsd:sequence>
          </xsd:extension>
        </xsd:complexContent>
      </xsd:complexType>
    </xsd:element>
    <xsd:element name="Collection_x0020_Type" ma:index="22" nillable="true" ma:displayName="Collection Type" ma:internalName="Collection_x0020_Type">
      <xsd:simpleType>
        <xsd:restriction base="dms:Text">
          <xsd:maxLength value="255"/>
        </xsd:restriction>
      </xsd:simpleType>
    </xsd:element>
    <xsd:element name="Collection_x0020_Number" ma:index="23" nillable="true" ma:displayName="Collection Number" ma:internalName="Collection_x0020_Number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21" nillable="true" ma:displayName="Source" ma:description="References to resources from which this resource was derived" ma:internalName="_Source">
      <xsd:simpleType>
        <xsd:restriction base="dms:Note"/>
      </xsd:simpleType>
    </xsd:element>
    <xsd:element name="_Format" ma:index="24" nillable="true" ma:displayName="Format" ma:description="Media-type, file format or dimensions" ma:internalName="_Format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1948f2df-e3dc-49ff-bcbb-da6fb5267aa4" elementFormDefault="qualified">
    <xsd:import namespace="http://schemas.microsoft.com/office/2006/documentManagement/types"/>
    <xsd:element name="Revision_x0020_Date" ma:index="25" nillable="true" ma:displayName="Revision Date" ma:default="" ma:format="DateTime" ma:internalName="Revision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Model xmlns="fe2fafe7-4ffc-48b4-93bc-676d68850a74" xsi:nil="true"/>
    <Selected_x0020_Business_x0020_Unit xmlns="fe2fafe7-4ffc-48b4-93bc-676d68850a74" xsi:nil="true"/>
    <Selected_x0020_SME_x0020_Role xmlns="fe2fafe7-4ffc-48b4-93bc-676d68850a74" xsi:nil="true"/>
    <Document_x0020_Description xmlns="fe2fafe7-4ffc-48b4-93bc-676d68850a74" xsi:nil="true"/>
    <Selected_x0020_Coverage xmlns="fe2fafe7-4ffc-48b4-93bc-676d68850a74" xsi:nil="true"/>
    <Selected_x0020_Creator xmlns="fe2fafe7-4ffc-48b4-93bc-676d68850a74" xsi:nil="true"/>
    <Selected_x0020_Type xmlns="fe2fafe7-4ffc-48b4-93bc-676d68850a74">
      <Value>Bus</Value>
    </Selected_x0020_Type>
    <Selected_x0020_SME_x0020_Individual xmlns="fe2fafe7-4ffc-48b4-93bc-676d68850a74" xsi:nil="true"/>
    <Identifier xmlns="fe2fafe7-4ffc-48b4-93bc-676d68850a74" xsi:nil="true"/>
    <Selected_x0020_Geographic_x0020_Location xmlns="fe2fafe7-4ffc-48b4-93bc-676d68850a74" xsi:nil="true"/>
    <_Format xmlns="http://schemas.microsoft.com/sharepoint/v3/fields" xsi:nil="true"/>
    <Selected_x0020_Owner xmlns="fe2fafe7-4ffc-48b4-93bc-676d68850a74" xsi:nil="true"/>
    <Collection_x0020_Type xmlns="fe2fafe7-4ffc-48b4-93bc-676d68850a74" xsi:nil="true"/>
    <Revision_x0020_Date xmlns="1948f2df-e3dc-49ff-bcbb-da6fb5267aa4">1999-11-30T00:00:00+00:00</Revision_x0020_Date>
    <Selected_x0020_Language xmlns="fe2fafe7-4ffc-48b4-93bc-676d68850a74" xsi:nil="true"/>
    <Collection_x0020_Number xmlns="fe2fafe7-4ffc-48b4-93bc-676d68850a74" xsi:nil="true"/>
  </documentManagement>
</p:properties>
</file>

<file path=customXml/itemProps1.xml><?xml version="1.0" encoding="utf-8"?>
<ds:datastoreItem xmlns:ds="http://schemas.openxmlformats.org/officeDocument/2006/customXml" ds:itemID="{97A962A9-A437-4ABB-884A-7F048272C868}">
  <ds:schemaRefs/>
</ds:datastoreItem>
</file>

<file path=customXml/itemProps2.xml><?xml version="1.0" encoding="utf-8"?>
<ds:datastoreItem xmlns:ds="http://schemas.openxmlformats.org/officeDocument/2006/customXml" ds:itemID="{CF6A8AE6-4E43-4988-90E7-58A938E5E7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2fafe7-4ffc-48b4-93bc-676d68850a74"/>
    <ds:schemaRef ds:uri="http://schemas.microsoft.com/sharepoint/v3/fields"/>
    <ds:schemaRef ds:uri="1948f2df-e3dc-49ff-bcbb-da6fb5267aa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7910E54-19CB-436F-B434-BE5069ED110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BC190C5-6B97-48C8-8F41-DE165DFC1A30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fe2fafe7-4ffc-48b4-93bc-676d68850a74"/>
    <ds:schemaRef ds:uri="1948f2df-e3dc-49ff-bcbb-da6fb5267aa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669</Words>
  <Application>Microsoft Macintosh PowerPoint</Application>
  <PresentationFormat>Widescreen</PresentationFormat>
  <Paragraphs>86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1_01 COMPANY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Nicovancau</dc:creator>
  <cp:lastModifiedBy>Anne-Mie Callens</cp:lastModifiedBy>
  <cp:revision>351</cp:revision>
  <dcterms:created xsi:type="dcterms:W3CDTF">2015-03-02T11:00:57Z</dcterms:created>
  <dcterms:modified xsi:type="dcterms:W3CDTF">2021-10-21T08:09:33Z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0x010100DC5BCE098E77F24A93B65B304028A01800B9B6FFD1AE91F841AEEE51DA77C24574</vt:lpwstr>
  </property>
  <property fmtid="{D5CDD505-2E9C-101B-9397-08002B2CF9AE}" pid="3" name="TitusGUID">
    <vt:lpwstr>2873173d-7ef5-4eb3-8211-353457995907</vt:lpwstr>
  </property>
  <property fmtid="{D5CDD505-2E9C-101B-9397-08002B2CF9AE}" pid="4" name="CLASSIFICATION">
    <vt:lpwstr>TT-DC-3</vt:lpwstr>
  </property>
</Properties>
</file>