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5"/>
  </p:sldMasterIdLst>
  <p:notesMasterIdLst>
    <p:notesMasterId r:id="rId19"/>
  </p:notesMasterIdLst>
  <p:sldIdLst>
    <p:sldId id="256" r:id="rId6"/>
    <p:sldId id="257" r:id="rId7"/>
    <p:sldId id="334" r:id="rId8"/>
    <p:sldId id="390" r:id="rId9"/>
    <p:sldId id="397" r:id="rId10"/>
    <p:sldId id="398" r:id="rId11"/>
    <p:sldId id="399" r:id="rId12"/>
    <p:sldId id="401" r:id="rId13"/>
    <p:sldId id="402" r:id="rId14"/>
    <p:sldId id="403" r:id="rId15"/>
    <p:sldId id="404" r:id="rId16"/>
    <p:sldId id="400" r:id="rId17"/>
    <p:sldId id="388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8D7"/>
    <a:srgbClr val="000000"/>
    <a:srgbClr val="113C64"/>
    <a:srgbClr val="1C3A5E"/>
    <a:srgbClr val="224570"/>
    <a:srgbClr val="285284"/>
    <a:srgbClr val="17354D"/>
    <a:srgbClr val="193953"/>
    <a:srgbClr val="153047"/>
    <a:srgbClr val="132C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01" autoAdjust="0"/>
    <p:restoredTop sz="92897" autoAdjust="0"/>
  </p:normalViewPr>
  <p:slideViewPr>
    <p:cSldViewPr snapToGrid="0" showGuides="1">
      <p:cViewPr varScale="1">
        <p:scale>
          <a:sx n="111" d="100"/>
          <a:sy n="111" d="100"/>
        </p:scale>
        <p:origin x="1168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1" d="100"/>
          <a:sy n="71" d="100"/>
        </p:scale>
        <p:origin x="-327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1C30C4-8286-4EA4-8C95-225E3695C4A3}" type="datetimeFigureOut">
              <a:rPr lang="fr-BE" smtClean="0"/>
              <a:t>21/10/21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B05CE-A090-4B84-BFE1-74323F8BCEBA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43529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B05CE-A090-4B84-BFE1-74323F8BCEBA}" type="slidenum">
              <a:rPr lang="fr-BE" smtClean="0"/>
              <a:t>5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684465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B05CE-A090-4B84-BFE1-74323F8BCEBA}" type="slidenum">
              <a:rPr lang="fr-BE" smtClean="0"/>
              <a:t>6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553637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B05CE-A090-4B84-BFE1-74323F8BCEBA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64146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B05CE-A090-4B84-BFE1-74323F8BCEBA}" type="slidenum">
              <a:rPr lang="fr-BE" smtClean="0"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7964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B05CE-A090-4B84-BFE1-74323F8BCEBA}" type="slidenum">
              <a:rPr lang="fr-BE" smtClean="0"/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80383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B05CE-A090-4B84-BFE1-74323F8BCEBA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16742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B05CE-A090-4B84-BFE1-74323F8BCEBA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43096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B05CE-A090-4B84-BFE1-74323F8BCEBA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59018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01 - COMPANY INTRODUCTION - About 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292400"/>
            <a:ext cx="12192000" cy="556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white"/>
              </a:solidFill>
            </a:endParaRPr>
          </a:p>
        </p:txBody>
      </p:sp>
      <p:sp>
        <p:nvSpPr>
          <p:cNvPr id="9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0" y="1298500"/>
            <a:ext cx="9072563" cy="598487"/>
          </a:xfrm>
        </p:spPr>
        <p:txBody>
          <a:bodyPr lIns="216000" tIns="144000"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  <a:defRPr sz="1800" b="1" cap="all" baseline="0">
                <a:solidFill>
                  <a:srgbClr val="111E39"/>
                </a:solidFill>
              </a:defRPr>
            </a:lvl1pPr>
            <a:lvl2pPr marL="0" indent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None/>
              <a:defRPr sz="1400">
                <a:solidFill>
                  <a:srgbClr val="111E39"/>
                </a:solidFill>
              </a:defRPr>
            </a:lvl2pPr>
            <a:lvl3pPr marL="141288" indent="-141288">
              <a:lnSpc>
                <a:spcPct val="80000"/>
              </a:lnSpc>
              <a:spcBef>
                <a:spcPts val="0"/>
              </a:spcBef>
              <a:buClr>
                <a:srgbClr val="0098D7"/>
              </a:buClr>
              <a:buFont typeface="Arial" panose="020B0604020202020204" pitchFamily="34" charset="0"/>
              <a:buChar char="•"/>
              <a:defRPr sz="1400">
                <a:solidFill>
                  <a:srgbClr val="111E39"/>
                </a:solidFill>
              </a:defRPr>
            </a:lvl3pPr>
            <a:lvl4pPr marL="0" indent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None/>
              <a:defRPr sz="1200" b="1" cap="all" baseline="0">
                <a:solidFill>
                  <a:srgbClr val="0098D7"/>
                </a:solidFill>
              </a:defRPr>
            </a:lvl4pPr>
            <a:lvl5pPr marL="0" indent="0">
              <a:lnSpc>
                <a:spcPct val="80000"/>
              </a:lnSpc>
              <a:spcBef>
                <a:spcPts val="0"/>
              </a:spcBef>
              <a:buNone/>
              <a:defRPr sz="1000">
                <a:solidFill>
                  <a:srgbClr val="949FB2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  <a:endParaRPr lang="fr-BE" dirty="0"/>
          </a:p>
        </p:txBody>
      </p:sp>
      <p:sp>
        <p:nvSpPr>
          <p:cNvPr id="10" name="Espace réservé du texte 3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1908095"/>
            <a:ext cx="6096000" cy="4171158"/>
          </a:xfrm>
        </p:spPr>
        <p:txBody>
          <a:bodyPr lIns="432000" tIns="144000"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  <a:defRPr sz="1800" cap="all" baseline="0">
                <a:solidFill>
                  <a:srgbClr val="111E39"/>
                </a:solidFill>
              </a:defRPr>
            </a:lvl1pPr>
            <a:lvl2pPr marL="0" indent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None/>
              <a:defRPr sz="1400" cap="none" baseline="0">
                <a:solidFill>
                  <a:srgbClr val="111E39"/>
                </a:solidFill>
              </a:defRPr>
            </a:lvl2pPr>
            <a:lvl3pPr marL="176213" indent="-176213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98D7"/>
              </a:buClr>
              <a:buFont typeface="Arial" panose="020B0604020202020204" pitchFamily="34" charset="0"/>
              <a:buChar char="•"/>
              <a:defRPr sz="1400" cap="none">
                <a:solidFill>
                  <a:srgbClr val="111E39"/>
                </a:solidFill>
              </a:defRPr>
            </a:lvl3pPr>
            <a:lvl4pPr marL="0" indent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None/>
              <a:defRPr sz="1800" b="1" cap="all" baseline="0">
                <a:solidFill>
                  <a:srgbClr val="0098D7"/>
                </a:solidFill>
              </a:defRPr>
            </a:lvl4pPr>
            <a:lvl5pPr marL="0" indent="0">
              <a:lnSpc>
                <a:spcPct val="80000"/>
              </a:lnSpc>
              <a:spcBef>
                <a:spcPts val="0"/>
              </a:spcBef>
              <a:buNone/>
              <a:defRPr sz="1000" cap="none">
                <a:solidFill>
                  <a:srgbClr val="949FB2"/>
                </a:solidFill>
              </a:defRPr>
            </a:lvl5pPr>
          </a:lstStyle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  <p:sp>
        <p:nvSpPr>
          <p:cNvPr id="7" name="ZoneTexte 6"/>
          <p:cNvSpPr txBox="1"/>
          <p:nvPr userDrawn="1"/>
        </p:nvSpPr>
        <p:spPr>
          <a:xfrm>
            <a:off x="0" y="557344"/>
            <a:ext cx="5617029" cy="720000"/>
          </a:xfrm>
          <a:prstGeom prst="rect">
            <a:avLst/>
          </a:prstGeom>
          <a:noFill/>
        </p:spPr>
        <p:txBody>
          <a:bodyPr wrap="square" lIns="216000" rtlCol="0" anchor="ctr">
            <a:noAutofit/>
          </a:bodyPr>
          <a:lstStyle/>
          <a:p>
            <a:r>
              <a:rPr lang="fr-BE" sz="2800" b="1" cap="all" err="1">
                <a:solidFill>
                  <a:prstClr val="white"/>
                </a:solidFill>
              </a:rPr>
              <a:t>Tk</a:t>
            </a:r>
            <a:r>
              <a:rPr lang="fr-BE" sz="2800" b="1" cap="all">
                <a:solidFill>
                  <a:prstClr val="white"/>
                </a:solidFill>
              </a:rPr>
              <a:t> locations</a:t>
            </a:r>
          </a:p>
        </p:txBody>
      </p:sp>
      <p:sp>
        <p:nvSpPr>
          <p:cNvPr id="20" name="Espace réservé du texte 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1" y="1908095"/>
            <a:ext cx="6096000" cy="4171158"/>
          </a:xfrm>
        </p:spPr>
        <p:txBody>
          <a:bodyPr lIns="432000" tIns="144000"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  <a:defRPr sz="1800" cap="all" baseline="0">
                <a:solidFill>
                  <a:srgbClr val="111E39"/>
                </a:solidFill>
              </a:defRPr>
            </a:lvl1pPr>
            <a:lvl2pPr marL="0" indent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None/>
              <a:defRPr sz="1400" cap="none" baseline="0">
                <a:solidFill>
                  <a:srgbClr val="111E39"/>
                </a:solidFill>
              </a:defRPr>
            </a:lvl2pPr>
            <a:lvl3pPr marL="176213" indent="-176213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98D7"/>
              </a:buClr>
              <a:buFont typeface="Arial" panose="020B0604020202020204" pitchFamily="34" charset="0"/>
              <a:buChar char="•"/>
              <a:defRPr sz="1400" cap="none">
                <a:solidFill>
                  <a:srgbClr val="111E39"/>
                </a:solidFill>
              </a:defRPr>
            </a:lvl3pPr>
            <a:lvl4pPr marL="0" indent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None/>
              <a:defRPr sz="1800" b="1" cap="all" baseline="0">
                <a:solidFill>
                  <a:srgbClr val="0098D7"/>
                </a:solidFill>
              </a:defRPr>
            </a:lvl4pPr>
            <a:lvl5pPr marL="0" indent="0">
              <a:lnSpc>
                <a:spcPct val="80000"/>
              </a:lnSpc>
              <a:spcBef>
                <a:spcPts val="0"/>
              </a:spcBef>
              <a:buNone/>
              <a:defRPr sz="1000" cap="none">
                <a:solidFill>
                  <a:srgbClr val="949FB2"/>
                </a:solidFill>
              </a:defRPr>
            </a:lvl5pPr>
          </a:lstStyle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19632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01 - COMPANY 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 userDrawn="1"/>
        </p:nvSpPr>
        <p:spPr>
          <a:xfrm>
            <a:off x="0" y="557344"/>
            <a:ext cx="5617029" cy="720000"/>
          </a:xfrm>
          <a:prstGeom prst="rect">
            <a:avLst/>
          </a:prstGeom>
          <a:noFill/>
        </p:spPr>
        <p:txBody>
          <a:bodyPr wrap="square" lIns="216000" rtlCol="0" anchor="ctr">
            <a:noAutofit/>
          </a:bodyPr>
          <a:lstStyle/>
          <a:p>
            <a:endParaRPr lang="fr-BE" sz="2800" b="1" cap="al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36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1297847"/>
            <a:ext cx="12192000" cy="2387600"/>
          </a:xfrm>
        </p:spPr>
        <p:txBody>
          <a:bodyPr lIns="432000" anchor="b"/>
          <a:lstStyle>
            <a:lvl1pPr algn="l">
              <a:defRPr sz="6000" b="1" cap="all" baseline="0"/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3777522"/>
            <a:ext cx="12192000" cy="1655762"/>
          </a:xfrm>
        </p:spPr>
        <p:txBody>
          <a:bodyPr lIns="432000"/>
          <a:lstStyle>
            <a:lvl1pPr marL="0" indent="0" algn="l">
              <a:buNone/>
              <a:defRPr sz="24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fr-BE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Thermo King 2021. Strictly confidential.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13207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292400"/>
            <a:ext cx="11896436" cy="597600"/>
          </a:xfrm>
        </p:spPr>
        <p:txBody>
          <a:bodyPr lIns="216000" tIns="144000" anchor="t" anchorCtr="0">
            <a:noAutofit/>
          </a:bodyPr>
          <a:lstStyle>
            <a:lvl1pPr>
              <a:defRPr sz="1800" b="1" cap="all" baseline="0"/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908469"/>
            <a:ext cx="11896436" cy="4464000"/>
          </a:xfrm>
        </p:spPr>
        <p:txBody>
          <a:bodyPr lIns="432000" tIns="144000"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Thermo King 2021. Strictly confidential.</a:t>
            </a:r>
            <a:endParaRPr lang="fr-BE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1"/>
          </p:nvPr>
        </p:nvSpPr>
        <p:spPr>
          <a:xfrm>
            <a:off x="0" y="572400"/>
            <a:ext cx="11896725" cy="709612"/>
          </a:xfrm>
        </p:spPr>
        <p:txBody>
          <a:bodyPr lIns="216000" tIns="108000" anchor="ctr">
            <a:normAutofit/>
          </a:bodyPr>
          <a:lstStyle>
            <a:lvl1pPr>
              <a:defRPr sz="2800" b="1" cap="all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387518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 USER INTRO TEMPLATE - company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/>
          <p:cNvSpPr>
            <a:spLocks noGrp="1"/>
          </p:cNvSpPr>
          <p:nvPr>
            <p:ph type="pic" sz="quarter" idx="13"/>
          </p:nvPr>
        </p:nvSpPr>
        <p:spPr>
          <a:xfrm>
            <a:off x="1" y="1897065"/>
            <a:ext cx="9072563" cy="4700587"/>
          </a:xfrm>
          <a:solidFill>
            <a:schemeClr val="accent3"/>
          </a:solidFill>
        </p:spPr>
        <p:txBody>
          <a:bodyPr lIns="180000" rIns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fr-BE"/>
          </a:p>
        </p:txBody>
      </p:sp>
      <p:sp>
        <p:nvSpPr>
          <p:cNvPr id="9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1298502"/>
            <a:ext cx="9072563" cy="598487"/>
          </a:xfrm>
        </p:spPr>
        <p:txBody>
          <a:bodyPr lIns="216000" tIns="144000"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  <a:defRPr sz="1800" b="1" cap="all" baseline="0">
                <a:solidFill>
                  <a:srgbClr val="111E39"/>
                </a:solidFill>
              </a:defRPr>
            </a:lvl1pPr>
            <a:lvl2pPr marL="0" indent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None/>
              <a:defRPr sz="1400">
                <a:solidFill>
                  <a:srgbClr val="111E39"/>
                </a:solidFill>
              </a:defRPr>
            </a:lvl2pPr>
            <a:lvl3pPr marL="141288" indent="-141288">
              <a:lnSpc>
                <a:spcPct val="80000"/>
              </a:lnSpc>
              <a:spcBef>
                <a:spcPts val="0"/>
              </a:spcBef>
              <a:buClr>
                <a:srgbClr val="0098D7"/>
              </a:buClr>
              <a:buFont typeface="Arial" panose="020B0604020202020204" pitchFamily="34" charset="0"/>
              <a:buChar char="•"/>
              <a:defRPr sz="1400">
                <a:solidFill>
                  <a:srgbClr val="111E39"/>
                </a:solidFill>
              </a:defRPr>
            </a:lvl3pPr>
            <a:lvl4pPr marL="0" indent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None/>
              <a:defRPr sz="1200" b="1" cap="all" baseline="0">
                <a:solidFill>
                  <a:srgbClr val="0098D7"/>
                </a:solidFill>
              </a:defRPr>
            </a:lvl4pPr>
            <a:lvl5pPr marL="0" indent="0">
              <a:lnSpc>
                <a:spcPct val="80000"/>
              </a:lnSpc>
              <a:spcBef>
                <a:spcPts val="0"/>
              </a:spcBef>
              <a:buNone/>
              <a:defRPr sz="1000">
                <a:solidFill>
                  <a:srgbClr val="949FB2"/>
                </a:solidFill>
              </a:defRPr>
            </a:lvl5pPr>
          </a:lstStyle>
          <a:p>
            <a:pPr lvl="0"/>
            <a:r>
              <a:rPr lang="fr-FR" dirty="0" err="1"/>
              <a:t>Optional</a:t>
            </a:r>
            <a:r>
              <a:rPr lang="fr-FR" dirty="0"/>
              <a:t> </a:t>
            </a:r>
            <a:r>
              <a:rPr lang="fr-FR" dirty="0" err="1"/>
              <a:t>subtitle</a:t>
            </a:r>
            <a:endParaRPr lang="fr-BE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srgbClr val="111E39">
                    <a:tint val="75000"/>
                  </a:srgbClr>
                </a:solidFill>
              </a:rPr>
              <a:t>© Thermo King 2021. Strictly confidential.</a:t>
            </a:r>
            <a:endParaRPr lang="fr-BE">
              <a:solidFill>
                <a:srgbClr val="111E39">
                  <a:tint val="75000"/>
                </a:srgbClr>
              </a:solidFill>
            </a:endParaRPr>
          </a:p>
        </p:txBody>
      </p:sp>
      <p:sp>
        <p:nvSpPr>
          <p:cNvPr id="27" name="Espace réservé du texte 3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549275"/>
            <a:ext cx="9072563" cy="742950"/>
          </a:xfrm>
        </p:spPr>
        <p:txBody>
          <a:bodyPr lIns="216000" tIns="108000" anchor="ctr">
            <a:noAutofit/>
          </a:bodyPr>
          <a:lstStyle>
            <a:lvl1pPr marL="0" indent="0" algn="l" defTabSz="914400" rtl="0" eaLnBrk="1" latinLnBrk="0" hangingPunct="1">
              <a:buNone/>
              <a:defRPr lang="fr-BE" sz="28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About … (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company</a:t>
            </a:r>
            <a:r>
              <a:rPr lang="fr-FR" dirty="0"/>
              <a:t>)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50079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576000"/>
          </a:xfrm>
          <a:prstGeom prst="rect">
            <a:avLst/>
          </a:prstGeom>
          <a:solidFill>
            <a:srgbClr val="009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 userDrawn="1"/>
        </p:nvSpPr>
        <p:spPr>
          <a:xfrm>
            <a:off x="0" y="574586"/>
            <a:ext cx="12192000" cy="720000"/>
          </a:xfrm>
          <a:prstGeom prst="rect">
            <a:avLst/>
          </a:prstGeom>
          <a:solidFill>
            <a:srgbClr val="111E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974" y="160731"/>
            <a:ext cx="1799957" cy="254539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 userDrawn="1"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 userDrawn="1"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Modifiez les styles du texte du masque</a:t>
            </a:r>
          </a:p>
          <a:p>
            <a:pPr lvl="1"/>
            <a:r>
              <a:rPr lang="de-DE"/>
              <a:t>Deuxième niveau</a:t>
            </a:r>
          </a:p>
          <a:p>
            <a:pPr lvl="2"/>
            <a:r>
              <a:rPr lang="de-DE"/>
              <a:t>Troisième niveau</a:t>
            </a:r>
          </a:p>
          <a:p>
            <a:pPr lvl="3"/>
            <a:r>
              <a:rPr lang="de-DE"/>
              <a:t>Quatrième niveau</a:t>
            </a:r>
          </a:p>
          <a:p>
            <a:pPr lvl="4"/>
            <a:r>
              <a:rPr lang="de-DE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 userDrawn="1">
            <p:ph type="ftr" sz="quarter" idx="3"/>
          </p:nvPr>
        </p:nvSpPr>
        <p:spPr>
          <a:xfrm>
            <a:off x="9299575" y="6492875"/>
            <a:ext cx="2892425" cy="365125"/>
          </a:xfrm>
          <a:prstGeom prst="rect">
            <a:avLst/>
          </a:prstGeom>
        </p:spPr>
        <p:txBody>
          <a:bodyPr vert="horz" lIns="108000" tIns="45720" rIns="0" bIns="45720" rtlCol="0" anchor="ctr"/>
          <a:lstStyle>
            <a:lvl1pPr algn="l">
              <a:defRPr lang="de-DE"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>
                <a:solidFill>
                  <a:srgbClr val="111E39">
                    <a:tint val="75000"/>
                  </a:srgbClr>
                </a:solidFill>
              </a:rPr>
              <a:t>© Thermo King 2021. </a:t>
            </a:r>
            <a:r>
              <a:rPr lang="de-DE" dirty="0" err="1">
                <a:solidFill>
                  <a:srgbClr val="111E39">
                    <a:tint val="75000"/>
                  </a:srgbClr>
                </a:solidFill>
              </a:rPr>
              <a:t>Strictly</a:t>
            </a:r>
            <a:r>
              <a:rPr lang="de-DE" dirty="0">
                <a:solidFill>
                  <a:srgbClr val="111E39">
                    <a:tint val="75000"/>
                  </a:srgbClr>
                </a:solidFill>
              </a:rPr>
              <a:t> </a:t>
            </a:r>
            <a:r>
              <a:rPr lang="de-DE" dirty="0" err="1">
                <a:solidFill>
                  <a:srgbClr val="111E39">
                    <a:tint val="75000"/>
                  </a:srgbClr>
                </a:solidFill>
              </a:rPr>
              <a:t>confidential</a:t>
            </a:r>
            <a:r>
              <a:rPr lang="de-DE" dirty="0">
                <a:solidFill>
                  <a:srgbClr val="111E39">
                    <a:tint val="75000"/>
                  </a:srgb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1402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38" r:id="rId2"/>
    <p:sldLayoutId id="2147483775" r:id="rId3"/>
    <p:sldLayoutId id="2147483776" r:id="rId4"/>
    <p:sldLayoutId id="214748377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de-DE" sz="44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de-DE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e-DE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e-DE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592">
          <p15:clr>
            <a:srgbClr val="F26B43"/>
          </p15:clr>
        </p15:guide>
        <p15:guide id="4" pos="585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slide" Target="slide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marketing.europe@thermoking.com?subject=TK%20presentation%20feedback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" Target="slide4.xml"/><Relationship Id="rId7" Type="http://schemas.openxmlformats.org/officeDocument/2006/relationships/slide" Target="slide10.xml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9.xml"/><Relationship Id="rId11" Type="http://schemas.openxmlformats.org/officeDocument/2006/relationships/image" Target="../media/image6.png"/><Relationship Id="rId5" Type="http://schemas.openxmlformats.org/officeDocument/2006/relationships/slide" Target="slide8.xml"/><Relationship Id="rId10" Type="http://schemas.openxmlformats.org/officeDocument/2006/relationships/image" Target="../media/image5.png"/><Relationship Id="rId4" Type="http://schemas.openxmlformats.org/officeDocument/2006/relationships/slide" Target="slide7.xml"/><Relationship Id="rId9" Type="http://schemas.openxmlformats.org/officeDocument/2006/relationships/slide" Target="slide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slide" Target="slide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slide" Target="slide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237784"/>
            <a:ext cx="12191658" cy="562021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3D8F08-08C5-5747-9340-2E31E618AD1E}"/>
              </a:ext>
            </a:extLst>
          </p:cNvPr>
          <p:cNvSpPr/>
          <p:nvPr/>
        </p:nvSpPr>
        <p:spPr>
          <a:xfrm>
            <a:off x="0" y="5872480"/>
            <a:ext cx="12191659" cy="98551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Espace réservé du texte 1"/>
          <p:cNvSpPr txBox="1">
            <a:spLocks/>
          </p:cNvSpPr>
          <p:nvPr/>
        </p:nvSpPr>
        <p:spPr>
          <a:xfrm>
            <a:off x="396239" y="5872480"/>
            <a:ext cx="9072563" cy="678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de-DE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600" b="1" u="none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411163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Century Gothic" panose="020B0502020202020204" pitchFamily="34" charset="0"/>
              <a:buChar char="–"/>
              <a:defRPr lang="de-DE"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de-DE" sz="1000" b="0" i="1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e-DE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e-DE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e-DE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e-DE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6239" y="623061"/>
            <a:ext cx="11229703" cy="554446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V-1000:</a:t>
            </a:r>
            <a:r>
              <a:rPr lang="de-DE" b="1" dirty="0">
                <a:solidFill>
                  <a:schemeClr val="bg1"/>
                </a:solidFill>
              </a:rPr>
              <a:t> EINE REVOLUTION IN DER KÄLTETECHNIK FÜR GROSSE LKW</a:t>
            </a:r>
            <a:endParaRPr lang="de-DE" dirty="0">
              <a:solidFill>
                <a:schemeClr val="bg1"/>
              </a:solidFill>
            </a:endParaRPr>
          </a:p>
          <a:p>
            <a:endParaRPr lang="de-DE" sz="28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0987" y="5872480"/>
            <a:ext cx="9394053" cy="985520"/>
          </a:xfrm>
          <a:prstGeom prst="rect">
            <a:avLst/>
          </a:prstGeom>
          <a:noFill/>
        </p:spPr>
        <p:txBody>
          <a:bodyPr wrap="none" lIns="0" rIns="0" rtlCol="0">
            <a:noAutofit/>
          </a:bodyPr>
          <a:lstStyle/>
          <a:p>
            <a:r>
              <a:rPr lang="de-DE" spc="600" dirty="0">
                <a:solidFill>
                  <a:schemeClr val="bg1"/>
                </a:solidFill>
              </a:rPr>
              <a:t>EINFACH- UND MEHRFACHTEMPERATUR</a:t>
            </a:r>
            <a:br>
              <a:rPr lang="de-DE" spc="600" dirty="0">
                <a:solidFill>
                  <a:schemeClr val="bg1"/>
                </a:solidFill>
              </a:rPr>
            </a:br>
            <a:r>
              <a:rPr lang="de-DE" spc="600" dirty="0">
                <a:solidFill>
                  <a:schemeClr val="bg1"/>
                </a:solidFill>
              </a:rPr>
              <a:t>-KÄLTELÖSUNGEN FÜR GROSSE LKW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AF226AC7-1894-B14F-877C-25CAF08D3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10914926" y="6362868"/>
            <a:ext cx="1085252" cy="3768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8880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A7AED76-E052-C54D-A93A-6D7CD93482F3}"/>
              </a:ext>
            </a:extLst>
          </p:cNvPr>
          <p:cNvSpPr/>
          <p:nvPr/>
        </p:nvSpPr>
        <p:spPr>
          <a:xfrm>
            <a:off x="0" y="1282012"/>
            <a:ext cx="12192000" cy="5575988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1"/>
          </p:nvPr>
        </p:nvSpPr>
        <p:spPr>
          <a:xfrm>
            <a:off x="0" y="572400"/>
            <a:ext cx="11896725" cy="709612"/>
          </a:xfrm>
        </p:spPr>
        <p:txBody>
          <a:bodyPr/>
          <a:lstStyle/>
          <a:p>
            <a:pPr marL="0" indent="0">
              <a:buNone/>
            </a:pPr>
            <a:r>
              <a:rPr lang="fr-BE" dirty="0"/>
              <a:t>V-1000: </a:t>
            </a:r>
            <a:r>
              <a:rPr lang="fr-BE" dirty="0" err="1"/>
              <a:t>Spezifikationen</a:t>
            </a:r>
            <a:r>
              <a:rPr lang="fr-BE" dirty="0"/>
              <a:t> – </a:t>
            </a:r>
            <a:r>
              <a:rPr lang="fr-BE" dirty="0" err="1"/>
              <a:t>Abmessungen</a:t>
            </a:r>
            <a:r>
              <a:rPr lang="fr-BE" dirty="0"/>
              <a:t> </a:t>
            </a:r>
            <a:r>
              <a:rPr lang="en-GB" dirty="0"/>
              <a:t>KONDENSATOREINHEIT</a:t>
            </a:r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5942" y="135941"/>
            <a:ext cx="419100" cy="361950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A41649-D3F8-7A42-BEF7-8F286628B2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0" b="50991"/>
          <a:stretch/>
        </p:blipFill>
        <p:spPr>
          <a:xfrm>
            <a:off x="858124" y="2114774"/>
            <a:ext cx="10475752" cy="287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674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A7AED76-E052-C54D-A93A-6D7CD93482F3}"/>
              </a:ext>
            </a:extLst>
          </p:cNvPr>
          <p:cNvSpPr/>
          <p:nvPr/>
        </p:nvSpPr>
        <p:spPr>
          <a:xfrm>
            <a:off x="0" y="1282012"/>
            <a:ext cx="12192000" cy="5575988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1"/>
          </p:nvPr>
        </p:nvSpPr>
        <p:spPr>
          <a:xfrm>
            <a:off x="0" y="572400"/>
            <a:ext cx="11896725" cy="709612"/>
          </a:xfrm>
        </p:spPr>
        <p:txBody>
          <a:bodyPr/>
          <a:lstStyle/>
          <a:p>
            <a:pPr marL="0" indent="0">
              <a:buNone/>
            </a:pPr>
            <a:r>
              <a:rPr lang="fr-BE" dirty="0"/>
              <a:t>V-1000: </a:t>
            </a:r>
            <a:r>
              <a:rPr lang="fr-BE" dirty="0" err="1"/>
              <a:t>Spezifikationen</a:t>
            </a:r>
            <a:r>
              <a:rPr lang="fr-BE" dirty="0"/>
              <a:t> – </a:t>
            </a:r>
            <a:r>
              <a:rPr lang="fr-BE" dirty="0" err="1"/>
              <a:t>Abmessungen</a:t>
            </a:r>
            <a:r>
              <a:rPr lang="fr-BE" dirty="0"/>
              <a:t> </a:t>
            </a:r>
            <a:r>
              <a:rPr lang="en-GB" dirty="0" err="1"/>
              <a:t>Verdampfer</a:t>
            </a:r>
            <a:endParaRPr lang="en-GB" dirty="0"/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5942" y="135941"/>
            <a:ext cx="419100" cy="361950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39B6ADAE-F9D2-8742-9A93-1140117A67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53" b="10354"/>
          <a:stretch/>
        </p:blipFill>
        <p:spPr>
          <a:xfrm>
            <a:off x="827917" y="1838528"/>
            <a:ext cx="10536165" cy="431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803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95D27B7-3D9E-A742-9903-38E7B2E389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08408"/>
            <a:ext cx="12204000" cy="56495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6239" y="667872"/>
            <a:ext cx="11229703" cy="554446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algn="ctr"/>
            <a:r>
              <a:rPr lang="de-DE" sz="2800" b="1">
                <a:solidFill>
                  <a:schemeClr val="bg1"/>
                </a:solidFill>
              </a:rPr>
              <a:t>VIELEN DANK FÜR IHRE AUFMERKSAMKEIT!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3A4BD04-73EB-8947-9D56-8404CF8230FA}"/>
              </a:ext>
            </a:extLst>
          </p:cNvPr>
          <p:cNvSpPr/>
          <p:nvPr/>
        </p:nvSpPr>
        <p:spPr>
          <a:xfrm>
            <a:off x="-1" y="4491319"/>
            <a:ext cx="12204000" cy="2366681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56124589-928D-9741-8C5D-36DF2C794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10914926" y="6362868"/>
            <a:ext cx="1085252" cy="376823"/>
          </a:xfrm>
          <a:prstGeom prst="rect">
            <a:avLst/>
          </a:prstGeom>
          <a:noFill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70E9B2F-FF5A-1B43-98D7-032F88FF67BC}"/>
              </a:ext>
            </a:extLst>
          </p:cNvPr>
          <p:cNvSpPr txBox="1"/>
          <p:nvPr/>
        </p:nvSpPr>
        <p:spPr>
          <a:xfrm>
            <a:off x="555726" y="5399814"/>
            <a:ext cx="8903584" cy="914400"/>
          </a:xfrm>
          <a:prstGeom prst="rect">
            <a:avLst/>
          </a:prstGeom>
          <a:noFill/>
        </p:spPr>
        <p:txBody>
          <a:bodyPr wrap="none" lIns="0" rIns="0" rtlCol="0">
            <a:noAutofit/>
          </a:bodyPr>
          <a:lstStyle/>
          <a:p>
            <a:r>
              <a:rPr lang="de-DE" spc="600">
                <a:solidFill>
                  <a:schemeClr val="bg1"/>
                </a:solidFill>
              </a:rPr>
              <a:t>V-1000</a:t>
            </a:r>
          </a:p>
          <a:p>
            <a:r>
              <a:rPr lang="de-DE" spc="600">
                <a:solidFill>
                  <a:schemeClr val="bg1"/>
                </a:solidFill>
              </a:rPr>
              <a:t>EINFACH- UND MEHRFACHTEMPERATUR</a:t>
            </a:r>
            <a:br>
              <a:rPr lang="de-DE" spc="600">
                <a:solidFill>
                  <a:schemeClr val="bg1"/>
                </a:solidFill>
              </a:rPr>
            </a:br>
            <a:r>
              <a:rPr lang="de-DE" spc="600">
                <a:solidFill>
                  <a:schemeClr val="bg1"/>
                </a:solidFill>
              </a:rPr>
              <a:t>-KÄLTELÖSUNGEN FÜR GROSSE LKW</a:t>
            </a:r>
          </a:p>
        </p:txBody>
      </p:sp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84DC9751-17A1-1D48-883B-E241BC6B45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25942" y="135941"/>
            <a:ext cx="4191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071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>
                <a:solidFill>
                  <a:srgbClr val="111E39">
                    <a:tint val="75000"/>
                  </a:srgbClr>
                </a:solidFill>
              </a:rPr>
              <a:t>© Thermo King 2021. Streng vertraulich.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511825" y="2556869"/>
            <a:ext cx="7610475" cy="1195075"/>
            <a:chOff x="828675" y="5807349"/>
            <a:chExt cx="7610475" cy="1195075"/>
          </a:xfrm>
        </p:grpSpPr>
        <p:sp>
          <p:nvSpPr>
            <p:cNvPr id="8" name="Rectangle 7"/>
            <p:cNvSpPr/>
            <p:nvPr/>
          </p:nvSpPr>
          <p:spPr>
            <a:xfrm>
              <a:off x="2988915" y="5807349"/>
              <a:ext cx="515302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de-DE">
                <a:solidFill>
                  <a:prstClr val="white">
                    <a:lumMod val="65000"/>
                  </a:prstClr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828675" y="6509981"/>
              <a:ext cx="7610475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endParaRPr lang="de-DE" sz="2600">
                <a:solidFill>
                  <a:srgbClr val="E7E6E6"/>
                </a:solidFill>
              </a:endParaRPr>
            </a:p>
          </p:txBody>
        </p:sp>
      </p:grpSp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294586"/>
            <a:ext cx="12192000" cy="5563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72009" y="3505721"/>
            <a:ext cx="7138931" cy="145037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de-DE">
                <a:solidFill>
                  <a:schemeClr val="bg1"/>
                </a:solidFill>
              </a:rPr>
              <a:t>Wir freuen uns über Kommentare, Feedback und jegliche Informationen, die für unsere Präsentation nützlich sind. </a:t>
            </a:r>
          </a:p>
          <a:p>
            <a:br>
              <a:rPr lang="de-DE">
                <a:solidFill>
                  <a:schemeClr val="bg1"/>
                </a:solidFill>
              </a:rPr>
            </a:br>
            <a:r>
              <a:rPr lang="de-DE">
                <a:solidFill>
                  <a:schemeClr val="bg1"/>
                </a:solidFill>
              </a:rPr>
              <a:t>Schreiben Sie uns eine E-Mail unter:</a:t>
            </a:r>
          </a:p>
          <a:p>
            <a:r>
              <a:rPr lang="de-DE" sz="2400">
                <a:solidFill>
                  <a:schemeClr val="bg1"/>
                </a:solidFill>
              </a:rPr>
              <a:t>marketing.europe@thermoking.com </a:t>
            </a:r>
          </a:p>
        </p:txBody>
      </p:sp>
      <p:sp>
        <p:nvSpPr>
          <p:cNvPr id="3" name="Rectangle 2">
            <a:hlinkClick r:id="rId3"/>
          </p:cNvPr>
          <p:cNvSpPr/>
          <p:nvPr/>
        </p:nvSpPr>
        <p:spPr>
          <a:xfrm>
            <a:off x="3150824" y="4693186"/>
            <a:ext cx="5739788" cy="3855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id="{2DBAF265-50B6-CF42-A64E-4F00AA971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5942" y="135941"/>
            <a:ext cx="4191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5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© Thermo King 2021. Streng vertraulich.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/>
              <a:t>INHALTSVERZEICHNIS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2000" y="1404000"/>
            <a:ext cx="6721460" cy="3040641"/>
          </a:xfrm>
          <a:prstGeom prst="rect">
            <a:avLst/>
          </a:prstGeom>
          <a:noFill/>
        </p:spPr>
        <p:txBody>
          <a:bodyPr wrap="square" lIns="0" rIns="90000" rtlCol="0">
            <a:spAutoFit/>
          </a:bodyPr>
          <a:lstStyle/>
          <a:p>
            <a:pPr lvl="1">
              <a:lnSpc>
                <a:spcPct val="200000"/>
              </a:lnSpc>
            </a:pPr>
            <a:r>
              <a:rPr lang="de-DE" sz="1400" kern="0" dirty="0">
                <a:solidFill>
                  <a:srgbClr val="213A6D"/>
                </a:solidFill>
                <a:ea typeface="ＭＳ Ｐゴシック" pitchFamily="-107" charset="-128"/>
                <a:cs typeface="Arial" pitchFamily="34" charset="0"/>
                <a:hlinkClick r:id="rId2" action="ppaction://hlinksldjump"/>
              </a:rPr>
              <a:t>WARUM V-1000?</a:t>
            </a:r>
            <a:endParaRPr lang="de-DE" sz="1400" kern="0" dirty="0">
              <a:solidFill>
                <a:srgbClr val="213A6D"/>
              </a:solidFill>
              <a:ea typeface="ＭＳ Ｐゴシック" pitchFamily="-107" charset="-128"/>
              <a:cs typeface="Arial" pitchFamily="34" charset="0"/>
            </a:endParaRPr>
          </a:p>
          <a:p>
            <a:pPr lvl="1">
              <a:lnSpc>
                <a:spcPct val="200000"/>
              </a:lnSpc>
            </a:pPr>
            <a:r>
              <a:rPr lang="de-DE" sz="1400" kern="0" dirty="0">
                <a:solidFill>
                  <a:srgbClr val="213A6D"/>
                </a:solidFill>
                <a:ea typeface="ＭＳ Ｐゴシック" pitchFamily="-107" charset="-128"/>
                <a:cs typeface="Arial" pitchFamily="34" charset="0"/>
                <a:hlinkClick r:id="rId3" action="ppaction://hlinksldjump"/>
              </a:rPr>
              <a:t>VORSTELLUNG V-1000: HÖHERE KAPAZITÄT, MEHR FLEXIBILITÄT</a:t>
            </a:r>
            <a:endParaRPr lang="de-DE" sz="1400" kern="0" dirty="0">
              <a:solidFill>
                <a:srgbClr val="213A6D"/>
              </a:solidFill>
              <a:ea typeface="ＭＳ Ｐゴシック" pitchFamily="-107" charset="-128"/>
              <a:cs typeface="Arial" pitchFamily="34" charset="0"/>
            </a:endParaRPr>
          </a:p>
          <a:p>
            <a:pPr lvl="1">
              <a:lnSpc>
                <a:spcPct val="200000"/>
              </a:lnSpc>
            </a:pPr>
            <a:r>
              <a:rPr lang="de-DE" sz="1400" kern="0" dirty="0">
                <a:solidFill>
                  <a:srgbClr val="213A6D"/>
                </a:solidFill>
                <a:ea typeface="ＭＳ Ｐゴシック" pitchFamily="-107" charset="-128"/>
                <a:cs typeface="Arial" pitchFamily="34" charset="0"/>
                <a:hlinkClick r:id="rId4" action="ppaction://hlinksldjump"/>
              </a:rPr>
              <a:t>V-1000: BEEINDRUCKENDE FAKTEN UND ZAHLEN</a:t>
            </a:r>
            <a:r>
              <a:rPr lang="de-DE" sz="1400" kern="0" dirty="0">
                <a:solidFill>
                  <a:srgbClr val="213A6D"/>
                </a:solidFill>
                <a:ea typeface="ＭＳ Ｐゴシック" pitchFamily="-107" charset="-128"/>
                <a:cs typeface="Arial" pitchFamily="34" charset="0"/>
              </a:rPr>
              <a:t>	</a:t>
            </a:r>
          </a:p>
          <a:p>
            <a:pPr lvl="1">
              <a:lnSpc>
                <a:spcPct val="200000"/>
              </a:lnSpc>
            </a:pPr>
            <a:r>
              <a:rPr lang="de-DE" sz="1400" kern="0" dirty="0">
                <a:solidFill>
                  <a:srgbClr val="213A6D"/>
                </a:solidFill>
                <a:ea typeface="ＭＳ Ｐゴシック" pitchFamily="-107" charset="-128"/>
                <a:cs typeface="Arial" pitchFamily="34" charset="0"/>
                <a:hlinkClick r:id="rId5" action="ppaction://hlinksldjump"/>
              </a:rPr>
              <a:t>V-1000: SPEZIFIKATIONEN – EINFACHTEMPERATUR</a:t>
            </a:r>
            <a:endParaRPr lang="de-DE" sz="1400" kern="0" dirty="0">
              <a:solidFill>
                <a:srgbClr val="213A6D"/>
              </a:solidFill>
              <a:ea typeface="ＭＳ Ｐゴシック" pitchFamily="-107" charset="-128"/>
              <a:cs typeface="Arial" pitchFamily="34" charset="0"/>
            </a:endParaRPr>
          </a:p>
          <a:p>
            <a:pPr lvl="1">
              <a:lnSpc>
                <a:spcPct val="200000"/>
              </a:lnSpc>
            </a:pPr>
            <a:r>
              <a:rPr lang="de-DE" sz="1400" kern="0" dirty="0">
                <a:solidFill>
                  <a:srgbClr val="213A6D"/>
                </a:solidFill>
                <a:ea typeface="ＭＳ Ｐゴシック" pitchFamily="-107" charset="-128"/>
                <a:cs typeface="Arial" pitchFamily="34" charset="0"/>
                <a:hlinkClick r:id="rId6" action="ppaction://hlinksldjump"/>
              </a:rPr>
              <a:t>V-1000: SPEZIFIKATIONEN – MEHRFACHTEMPERATUR</a:t>
            </a:r>
            <a:endParaRPr lang="de-DE" sz="1400" kern="0" dirty="0">
              <a:solidFill>
                <a:srgbClr val="213A6D"/>
              </a:solidFill>
              <a:ea typeface="ＭＳ Ｐゴシック" pitchFamily="-107" charset="-128"/>
              <a:cs typeface="Arial" pitchFamily="34" charset="0"/>
            </a:endParaRPr>
          </a:p>
          <a:p>
            <a:pPr lvl="1">
              <a:lnSpc>
                <a:spcPct val="200000"/>
              </a:lnSpc>
            </a:pPr>
            <a:r>
              <a:rPr lang="de-DE" sz="1400" kern="0" dirty="0">
                <a:solidFill>
                  <a:srgbClr val="213A6D"/>
                </a:solidFill>
                <a:ea typeface="ＭＳ Ｐゴシック" pitchFamily="-107" charset="-128"/>
                <a:cs typeface="Arial" pitchFamily="34" charset="0"/>
                <a:hlinkClick r:id="rId7" action="ppaction://hlinksldjump"/>
              </a:rPr>
              <a:t>V-1000: SPEZIFIKATIONEN – ABMESSUNGEN KONDENSATOREINHEIT</a:t>
            </a:r>
            <a:endParaRPr lang="de-DE" sz="1400" kern="0" dirty="0">
              <a:solidFill>
                <a:srgbClr val="213A6D"/>
              </a:solidFill>
              <a:ea typeface="ＭＳ Ｐゴシック" pitchFamily="-107" charset="-128"/>
              <a:cs typeface="Arial" pitchFamily="34" charset="0"/>
            </a:endParaRPr>
          </a:p>
          <a:p>
            <a:pPr lvl="1">
              <a:lnSpc>
                <a:spcPct val="200000"/>
              </a:lnSpc>
            </a:pPr>
            <a:r>
              <a:rPr lang="de-DE" sz="1400" kern="0" dirty="0">
                <a:solidFill>
                  <a:srgbClr val="213A6D"/>
                </a:solidFill>
                <a:ea typeface="ＭＳ Ｐゴシック" pitchFamily="-107" charset="-128"/>
                <a:cs typeface="Arial" pitchFamily="34" charset="0"/>
                <a:hlinkClick r:id="rId8" action="ppaction://hlinksldjump"/>
              </a:rPr>
              <a:t>V-1000: SPEZIFIKATIONEN – ABMESSUNGEN VERDAMPFER</a:t>
            </a:r>
            <a:endParaRPr lang="de-DE" sz="1400" kern="0" dirty="0">
              <a:solidFill>
                <a:srgbClr val="213A6D"/>
              </a:solidFill>
              <a:ea typeface="ＭＳ Ｐゴシック" pitchFamily="-107" charset="-128"/>
              <a:cs typeface="Arial" pitchFamily="34" charset="0"/>
            </a:endParaRP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900000" y="1859279"/>
            <a:ext cx="543773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900000" y="2285999"/>
            <a:ext cx="543773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900000" y="2712719"/>
            <a:ext cx="543773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hlinkClick r:id="rId9" action="ppaction://hlinksldjump"/>
          </p:cNvPr>
          <p:cNvSpPr/>
          <p:nvPr/>
        </p:nvSpPr>
        <p:spPr>
          <a:xfrm>
            <a:off x="5784006" y="3245955"/>
            <a:ext cx="1899920" cy="223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Rectangle 44">
            <a:hlinkClick r:id="rId9" action="ppaction://hlinksldjump"/>
          </p:cNvPr>
          <p:cNvSpPr/>
          <p:nvPr/>
        </p:nvSpPr>
        <p:spPr>
          <a:xfrm>
            <a:off x="5784006" y="3682835"/>
            <a:ext cx="1747520" cy="233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FCE878-9C7C-1242-9754-52BCAA10ACB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4021" y="3813518"/>
            <a:ext cx="6307979" cy="19624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EC14295-4DB4-094C-AC07-5C114C7CCB0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121" y="5511682"/>
            <a:ext cx="1052718" cy="26431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EC9B3F9-0F2B-DB4E-AF33-6BFA7085C894}"/>
              </a:ext>
            </a:extLst>
          </p:cNvPr>
          <p:cNvCxnSpPr>
            <a:cxnSpLocks/>
          </p:cNvCxnSpPr>
          <p:nvPr/>
        </p:nvCxnSpPr>
        <p:spPr>
          <a:xfrm>
            <a:off x="900000" y="3143025"/>
            <a:ext cx="543773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689C995-685A-7745-AE35-DACAD334DF64}"/>
              </a:ext>
            </a:extLst>
          </p:cNvPr>
          <p:cNvCxnSpPr>
            <a:cxnSpLocks/>
          </p:cNvCxnSpPr>
          <p:nvPr/>
        </p:nvCxnSpPr>
        <p:spPr>
          <a:xfrm>
            <a:off x="900000" y="3573331"/>
            <a:ext cx="543773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764EC54-E40A-B34D-806C-5FA9B20A6A93}"/>
              </a:ext>
            </a:extLst>
          </p:cNvPr>
          <p:cNvCxnSpPr>
            <a:cxnSpLocks/>
          </p:cNvCxnSpPr>
          <p:nvPr/>
        </p:nvCxnSpPr>
        <p:spPr>
          <a:xfrm>
            <a:off x="900000" y="4014395"/>
            <a:ext cx="543773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7250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06ECE1-9A7F-CA41-8CAE-2323380906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8" r="36578" b="9350"/>
          <a:stretch/>
        </p:blipFill>
        <p:spPr>
          <a:xfrm>
            <a:off x="7690585" y="1305756"/>
            <a:ext cx="4501414" cy="5552244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© Thermo King 2021. Streng vertraulich.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/>
              <a:t>WARUM V-1000?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9253" y="1427067"/>
            <a:ext cx="6845300" cy="457200"/>
          </a:xfrm>
          <a:prstGeom prst="rect">
            <a:avLst/>
          </a:prstGeom>
          <a:noFill/>
        </p:spPr>
        <p:txBody>
          <a:bodyPr wrap="none" lIns="0" rIns="0" rtlCol="0">
            <a:noAutofit/>
          </a:bodyPr>
          <a:lstStyle/>
          <a:p>
            <a:r>
              <a:rPr lang="de-DE" sz="2400" b="1">
                <a:solidFill>
                  <a:srgbClr val="0098D7"/>
                </a:solidFill>
              </a:rPr>
              <a:t>HOHE LEISTUNG, NIEDRIGE KOSTEN</a:t>
            </a:r>
          </a:p>
        </p:txBody>
      </p:sp>
      <p:pic>
        <p:nvPicPr>
          <p:cNvPr id="23" name="Picture 2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5942" y="135941"/>
            <a:ext cx="419100" cy="36195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19253" y="2029322"/>
            <a:ext cx="6845301" cy="4344844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>
              <a:lnSpc>
                <a:spcPct val="150000"/>
              </a:lnSpc>
              <a:buClr>
                <a:srgbClr val="00B0F0"/>
              </a:buClr>
            </a:pPr>
            <a:r>
              <a:rPr lang="de-DE" sz="1600" b="1" dirty="0">
                <a:solidFill>
                  <a:srgbClr val="0098D7"/>
                </a:solidFill>
                <a:ea typeface="+mj-ea"/>
                <a:cs typeface="+mj-cs"/>
              </a:rPr>
              <a:t>FAHRZEUGBETRIEBENE LÖSUNG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de-DE" sz="1400" dirty="0">
                <a:ea typeface="+mj-ea"/>
                <a:cs typeface="+mj-cs"/>
              </a:rPr>
              <a:t>Die brandneue V-1000 erreicht problemlos die Leistung der führenden Angebote mit Dieselantrieb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de-DE" sz="1400" dirty="0">
                <a:ea typeface="+mj-ea"/>
                <a:cs typeface="+mj-cs"/>
              </a:rPr>
              <a:t>Niedrige Betriebskosten, geringes Gewicht und die kompakten Abmessungen einer fahrzeugbetriebenen Maschine. </a:t>
            </a:r>
          </a:p>
          <a:p>
            <a:pPr>
              <a:lnSpc>
                <a:spcPct val="150000"/>
              </a:lnSpc>
              <a:buClr>
                <a:srgbClr val="00B0F0"/>
              </a:buClr>
            </a:pPr>
            <a:endParaRPr lang="de-DE" sz="1400" dirty="0">
              <a:ea typeface="+mj-ea"/>
              <a:cs typeface="+mj-cs"/>
            </a:endParaRPr>
          </a:p>
          <a:p>
            <a:pPr>
              <a:lnSpc>
                <a:spcPct val="150000"/>
              </a:lnSpc>
            </a:pPr>
            <a:r>
              <a:rPr lang="de-DE" sz="1600" b="1" dirty="0">
                <a:solidFill>
                  <a:srgbClr val="0098D7"/>
                </a:solidFill>
              </a:rPr>
              <a:t>EINE ÄNDERUNG STEHT BEVOR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de-DE" sz="1400" dirty="0">
                <a:sym typeface="Wingdings" panose="05000000000000000000" pitchFamily="2" charset="2"/>
              </a:rPr>
              <a:t>Ausgestattet mit einem exklusiv für Thermo King entwickelten Kompressor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de-DE" sz="1400" dirty="0">
                <a:sym typeface="Wingdings" panose="05000000000000000000" pitchFamily="2" charset="2"/>
              </a:rPr>
              <a:t>Bisher unerreichbare Leistung bei Maschinen dieses Typs. 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de-DE" sz="1400" dirty="0">
                <a:sym typeface="Wingdings" panose="05000000000000000000" pitchFamily="2" charset="2"/>
              </a:rPr>
              <a:t>Wettbewerbsfähige Anfangsinvestition im Vergleich zu Dieselmaschine 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de-DE" sz="1400" dirty="0">
                <a:sym typeface="Wingdings" panose="05000000000000000000" pitchFamily="2" charset="2"/>
              </a:rPr>
              <a:t>Hohe Kälteleistung und hoher Luftstrom sorgen für garantierten Ladungsschutz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de-DE" sz="1400" dirty="0">
                <a:sym typeface="Wingdings" panose="05000000000000000000" pitchFamily="2" charset="2"/>
              </a:rPr>
              <a:t>Gesamtbetriebskosten durch niedrige Wartungskosten und geringen Kraftstoffverbrauch gesenkt.</a:t>
            </a:r>
          </a:p>
        </p:txBody>
      </p:sp>
    </p:spTree>
    <p:extLst>
      <p:ext uri="{BB962C8B-B14F-4D97-AF65-F5344CB8AC3E}">
        <p14:creationId xmlns:p14="http://schemas.microsoft.com/office/powerpoint/2010/main" val="1460964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C20C16-8208-4A46-AE78-F0E43C1EC0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0557" y="1282012"/>
            <a:ext cx="5751443" cy="5575988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© Thermo King 2021. Streng vertraulich.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/>
              <a:t>EINFÜHRUNG VON V-1000</a:t>
            </a:r>
          </a:p>
        </p:txBody>
      </p:sp>
      <p:sp>
        <p:nvSpPr>
          <p:cNvPr id="9" name="Rectangle 8"/>
          <p:cNvSpPr/>
          <p:nvPr/>
        </p:nvSpPr>
        <p:spPr>
          <a:xfrm>
            <a:off x="719253" y="2029322"/>
            <a:ext cx="5376747" cy="3329181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b="1" dirty="0">
                <a:solidFill>
                  <a:srgbClr val="0098D7"/>
                </a:solidFill>
              </a:rPr>
              <a:t>Nachhaltigkeit</a:t>
            </a:r>
          </a:p>
          <a:p>
            <a:pPr>
              <a:lnSpc>
                <a:spcPct val="150000"/>
              </a:lnSpc>
              <a:buClr>
                <a:srgbClr val="00B0F0"/>
              </a:buClr>
            </a:pPr>
            <a:r>
              <a:rPr lang="de-DE" sz="1400" dirty="0">
                <a:sym typeface="Wingdings" panose="05000000000000000000" pitchFamily="2" charset="2"/>
              </a:rPr>
              <a:t>Die wichtigsten Umweltvorteile von V-1000:</a:t>
            </a:r>
          </a:p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de-DE" sz="1400" dirty="0">
                <a:sym typeface="Wingdings" panose="05000000000000000000" pitchFamily="2" charset="2"/>
              </a:rPr>
              <a:t>Keine Dieselemissionen von der Maschine</a:t>
            </a:r>
          </a:p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de-DE" sz="1400" dirty="0">
                <a:sym typeface="Wingdings" panose="05000000000000000000" pitchFamily="2" charset="2"/>
              </a:rPr>
              <a:t>Keine CO</a:t>
            </a:r>
            <a:r>
              <a:rPr lang="de-DE" sz="1400" baseline="-25000" dirty="0">
                <a:sym typeface="Wingdings" panose="05000000000000000000" pitchFamily="2" charset="2"/>
              </a:rPr>
              <a:t>2</a:t>
            </a:r>
            <a:r>
              <a:rPr lang="de-DE" sz="1400" dirty="0">
                <a:sym typeface="Wingdings" panose="05000000000000000000" pitchFamily="2" charset="2"/>
              </a:rPr>
              <a:t>-Emissionen von der Maschine</a:t>
            </a:r>
          </a:p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de-DE" sz="1400" dirty="0">
                <a:sym typeface="Wingdings" panose="05000000000000000000" pitchFamily="2" charset="2"/>
              </a:rPr>
              <a:t>Geräuscharm im Betrieb</a:t>
            </a:r>
          </a:p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de-DE" sz="1400" dirty="0">
                <a:sym typeface="Wingdings" panose="05000000000000000000" pitchFamily="2" charset="2"/>
              </a:rPr>
              <a:t>Weniger zusätzliches Gewicht für das Fahrzeug</a:t>
            </a:r>
          </a:p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de-DE" sz="1400" dirty="0">
                <a:sym typeface="Wingdings" panose="05000000000000000000" pitchFamily="2" charset="2"/>
              </a:rPr>
              <a:t>Pro Fahrt wird mehr Fracht befördert</a:t>
            </a:r>
          </a:p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de-DE" sz="1400" dirty="0">
                <a:sym typeface="Wingdings" panose="05000000000000000000" pitchFamily="2" charset="2"/>
              </a:rPr>
              <a:t>Einfache Installation auf progressiven Flotten mit</a:t>
            </a:r>
            <a:br>
              <a:rPr lang="de-DE" sz="1400" dirty="0">
                <a:sym typeface="Wingdings" panose="05000000000000000000" pitchFamily="2" charset="2"/>
              </a:rPr>
            </a:br>
            <a:r>
              <a:rPr lang="de-DE" sz="1400" dirty="0">
                <a:sym typeface="Wingdings" panose="05000000000000000000" pitchFamily="2" charset="2"/>
              </a:rPr>
              <a:t>LNG/CNG oder Biodiesel. </a:t>
            </a:r>
          </a:p>
          <a:p>
            <a:pPr marL="742950" lvl="1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de-DE" sz="1400" dirty="0">
              <a:ea typeface="+mj-ea"/>
              <a:cs typeface="+mj-cs"/>
              <a:sym typeface="Wingdings" panose="05000000000000000000" pitchFamily="2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1239" y="1427067"/>
            <a:ext cx="6845300" cy="457200"/>
          </a:xfrm>
          <a:prstGeom prst="rect">
            <a:avLst/>
          </a:prstGeom>
          <a:noFill/>
        </p:spPr>
        <p:txBody>
          <a:bodyPr wrap="none" lIns="0" rIns="0" rtlCol="0">
            <a:noAutofit/>
          </a:bodyPr>
          <a:lstStyle/>
          <a:p>
            <a:r>
              <a:rPr lang="de-DE" sz="2400" b="1" dirty="0">
                <a:solidFill>
                  <a:srgbClr val="0098D7"/>
                </a:solidFill>
              </a:rPr>
              <a:t>HÖHERE KAPAZITÄT, MEHR FLEXIBILITÄT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F532C4-21C2-ED48-9D0C-FF53A57E63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48" y="5920474"/>
            <a:ext cx="1454205" cy="365125"/>
          </a:xfrm>
          <a:prstGeom prst="rect">
            <a:avLst/>
          </a:prstGeom>
        </p:spPr>
      </p:pic>
      <p:pic>
        <p:nvPicPr>
          <p:cNvPr id="13" name="Picture 12">
            <a:hlinkClick r:id="rId4" action="ppaction://hlinksldjump"/>
            <a:extLst>
              <a:ext uri="{FF2B5EF4-FFF2-40B4-BE49-F238E27FC236}">
                <a16:creationId xmlns:a16="http://schemas.microsoft.com/office/drawing/2014/main" id="{6D44A345-B608-1D49-9E27-E2FB528C66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5942" y="135941"/>
            <a:ext cx="4191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920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2E8AA4-81C3-604B-B0BD-BB03689C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7922" y="1282898"/>
            <a:ext cx="6954078" cy="5575101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© Thermo King 2021. Streng vertraulich.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EINFÜHRUNG VON V-1000</a:t>
            </a:r>
          </a:p>
        </p:txBody>
      </p:sp>
      <p:sp>
        <p:nvSpPr>
          <p:cNvPr id="9" name="Rectangle 8"/>
          <p:cNvSpPr/>
          <p:nvPr/>
        </p:nvSpPr>
        <p:spPr>
          <a:xfrm>
            <a:off x="564047" y="2330593"/>
            <a:ext cx="4673875" cy="4829592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b="1" dirty="0">
                <a:solidFill>
                  <a:srgbClr val="0098D7"/>
                </a:solidFill>
              </a:rPr>
              <a:t>Kostenkontrolle</a:t>
            </a:r>
          </a:p>
          <a:p>
            <a:pPr>
              <a:lnSpc>
                <a:spcPct val="150000"/>
              </a:lnSpc>
              <a:buClr>
                <a:srgbClr val="00B0F0"/>
              </a:buClr>
            </a:pPr>
            <a:r>
              <a:rPr lang="de-DE" sz="1300" dirty="0">
                <a:sym typeface="Wingdings" panose="05000000000000000000" pitchFamily="2" charset="2"/>
              </a:rPr>
              <a:t>Die V-1000 wirkt sich in diesen Schlüsselbereichen</a:t>
            </a:r>
            <a:br>
              <a:rPr lang="de-DE" sz="1300" dirty="0">
                <a:sym typeface="Wingdings" panose="05000000000000000000" pitchFamily="2" charset="2"/>
              </a:rPr>
            </a:br>
            <a:r>
              <a:rPr lang="de-DE" sz="1300" dirty="0">
                <a:sym typeface="Wingdings" panose="05000000000000000000" pitchFamily="2" charset="2"/>
              </a:rPr>
              <a:t> positiv auf die Gesamtbetriebskosten (TCO) aus: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de-DE" sz="1300" dirty="0">
                <a:sym typeface="Wingdings" panose="05000000000000000000" pitchFamily="2" charset="2"/>
              </a:rPr>
              <a:t>Bis zu 54 % niedrigerer Kraftstoffverbrauch als</a:t>
            </a:r>
            <a:br>
              <a:rPr lang="de-DE" sz="1300" dirty="0">
                <a:sym typeface="Wingdings" panose="05000000000000000000" pitchFamily="2" charset="2"/>
              </a:rPr>
            </a:br>
            <a:r>
              <a:rPr lang="de-DE" sz="1300" dirty="0">
                <a:sym typeface="Wingdings" panose="05000000000000000000" pitchFamily="2" charset="2"/>
              </a:rPr>
              <a:t>ein entsprechendes System mit Eigenantrieb.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de-DE" sz="1300" dirty="0">
                <a:sym typeface="Wingdings" panose="05000000000000000000" pitchFamily="2" charset="2"/>
              </a:rPr>
              <a:t>Instandhaltungskosten einschließlich sowohl Teile</a:t>
            </a:r>
            <a:br>
              <a:rPr lang="de-DE" sz="1300" dirty="0">
                <a:sym typeface="Wingdings" panose="05000000000000000000" pitchFamily="2" charset="2"/>
              </a:rPr>
            </a:br>
            <a:r>
              <a:rPr lang="de-DE" sz="1300" dirty="0">
                <a:sym typeface="Wingdings" panose="05000000000000000000" pitchFamily="2" charset="2"/>
              </a:rPr>
              <a:t> als auch Arbeitskosten sind im Schnitt um bis zu 33 % geringer.</a:t>
            </a:r>
          </a:p>
          <a:p>
            <a:pPr marL="742950" lvl="1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de-DE" sz="1400" dirty="0">
              <a:sym typeface="Wingdings" panose="05000000000000000000" pitchFamily="2" charset="2"/>
            </a:endParaRPr>
          </a:p>
          <a:p>
            <a:pPr indent="-285750">
              <a:lnSpc>
                <a:spcPct val="150000"/>
              </a:lnSpc>
              <a:buClr>
                <a:srgbClr val="00B0F0"/>
              </a:buClr>
            </a:pPr>
            <a:r>
              <a:rPr lang="de-DE" sz="1600" b="1" dirty="0">
                <a:solidFill>
                  <a:srgbClr val="0098D7"/>
                </a:solidFill>
                <a:sym typeface="Wingdings" panose="05000000000000000000" pitchFamily="2" charset="2"/>
              </a:rPr>
              <a:t>Ladungsschutz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de-DE" sz="1300" dirty="0">
                <a:sym typeface="Wingdings" panose="05000000000000000000" pitchFamily="2" charset="2"/>
              </a:rPr>
              <a:t>Die V-1000 verfügt über eine außergewöhnliche Leistung, die direkt mit Maschinen mit Eigenantrieb konkurrieren kann und diese in vielen Fällen sogar übertrifft.</a:t>
            </a:r>
          </a:p>
          <a:p>
            <a:pPr marL="742950" lvl="1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de-DE" sz="1400" dirty="0">
              <a:ea typeface="+mj-ea"/>
              <a:cs typeface="+mj-cs"/>
              <a:sym typeface="Wingdings" panose="05000000000000000000" pitchFamily="2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9253" y="1427067"/>
            <a:ext cx="4409338" cy="709612"/>
          </a:xfrm>
          <a:prstGeom prst="rect">
            <a:avLst/>
          </a:prstGeom>
          <a:noFill/>
        </p:spPr>
        <p:txBody>
          <a:bodyPr wrap="none" lIns="0" rIns="0" rtlCol="0">
            <a:noAutofit/>
          </a:bodyPr>
          <a:lstStyle/>
          <a:p>
            <a:r>
              <a:rPr lang="de-DE" sz="2400" b="1" dirty="0">
                <a:solidFill>
                  <a:srgbClr val="0098D7"/>
                </a:solidFill>
              </a:rPr>
              <a:t>HÖHERE KAPAZITÄT,</a:t>
            </a:r>
            <a:br>
              <a:rPr lang="de-DE" sz="2400" b="1" dirty="0">
                <a:solidFill>
                  <a:srgbClr val="0098D7"/>
                </a:solidFill>
              </a:rPr>
            </a:br>
            <a:r>
              <a:rPr lang="de-DE" sz="2400" b="1" dirty="0">
                <a:solidFill>
                  <a:srgbClr val="0098D7"/>
                </a:solidFill>
              </a:rPr>
              <a:t>MEHR FLEXIBILITÄT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A7A7D7-7AF5-B243-8606-213E9693A4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48" y="5920474"/>
            <a:ext cx="1454205" cy="365125"/>
          </a:xfrm>
          <a:prstGeom prst="rect">
            <a:avLst/>
          </a:prstGeom>
        </p:spPr>
      </p:pic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E7B73481-19E2-E64E-927F-C0BA83CEFC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25942" y="135941"/>
            <a:ext cx="4191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40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11D9C7-D61D-154D-9332-3F2923562B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0008" y="1331060"/>
            <a:ext cx="5661991" cy="5526939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© Thermo King 2021. Streng vertraulich.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EINFÜHRUNG VON V-1000</a:t>
            </a:r>
          </a:p>
        </p:txBody>
      </p:sp>
      <p:sp>
        <p:nvSpPr>
          <p:cNvPr id="9" name="Rectangle 8"/>
          <p:cNvSpPr/>
          <p:nvPr/>
        </p:nvSpPr>
        <p:spPr>
          <a:xfrm>
            <a:off x="719253" y="2337330"/>
            <a:ext cx="5274043" cy="4621843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b="1" dirty="0">
                <a:solidFill>
                  <a:srgbClr val="0098D7"/>
                </a:solidFill>
              </a:rPr>
              <a:t>Produktivität</a:t>
            </a:r>
          </a:p>
          <a:p>
            <a:pPr>
              <a:lnSpc>
                <a:spcPct val="150000"/>
              </a:lnSpc>
              <a:buClr>
                <a:srgbClr val="00B0F0"/>
              </a:buClr>
            </a:pPr>
            <a:r>
              <a:rPr lang="de-DE" sz="1300" dirty="0"/>
              <a:t>Die V-1000 bietet im Vergleich zu einer gleichwertigen Dieselmaschine eine außergewöhnliche Leistung: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de-DE" sz="1300" dirty="0"/>
              <a:t>Das Gewicht beträgt weniger als die Hälfte einer äquivalenten Maschine, was zu Einsparungen von 250 kg ohne Standby und 150 kg mit Standby führt.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de-DE" sz="1300" dirty="0"/>
              <a:t>Außergewöhnliche Flexibilität: Einfach- oder verschiedene Mehrfachtemperaturkonfigurationen. 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de-DE" sz="1300" dirty="0"/>
              <a:t>Durch das kompakte Profil ideal für hohe Kabinen geeignet.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de-DE" sz="1300" dirty="0"/>
              <a:t>Kompatibel mit mehreren verschiedenen Fahrzeugtypen, einschließlich CNG, LNG oder Biodiesel.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de-DE" sz="1300" dirty="0"/>
              <a:t>Erhältlich in 12 V oder 24 V.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de-DE" sz="1300" dirty="0"/>
              <a:t>Geeignet für LKW von 3,5 t bis 25 t, je nach Ihren Anwendungsanforderungen.</a:t>
            </a:r>
          </a:p>
          <a:p>
            <a:pPr marL="742950" lvl="1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de-DE" sz="1400" dirty="0">
              <a:ea typeface="+mj-ea"/>
              <a:cs typeface="+mj-cs"/>
              <a:sym typeface="Wingdings" panose="05000000000000000000" pitchFamily="2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9253" y="1427066"/>
            <a:ext cx="5274043" cy="709611"/>
          </a:xfrm>
          <a:prstGeom prst="rect">
            <a:avLst/>
          </a:prstGeom>
          <a:noFill/>
        </p:spPr>
        <p:txBody>
          <a:bodyPr wrap="none" lIns="0" rIns="0" rtlCol="0">
            <a:noAutofit/>
          </a:bodyPr>
          <a:lstStyle/>
          <a:p>
            <a:r>
              <a:rPr lang="de-DE" sz="2400" b="1" dirty="0">
                <a:solidFill>
                  <a:srgbClr val="0098D7"/>
                </a:solidFill>
              </a:rPr>
              <a:t>HÖHERE KAPAZITÄT,</a:t>
            </a:r>
          </a:p>
          <a:p>
            <a:r>
              <a:rPr lang="de-DE" sz="2400" b="1" dirty="0">
                <a:solidFill>
                  <a:srgbClr val="0098D7"/>
                </a:solidFill>
              </a:rPr>
              <a:t>MEHR FLEXIBILITÄT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49AFC6-7775-0B41-B74F-88577EAFB6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48" y="6078702"/>
            <a:ext cx="1454205" cy="365125"/>
          </a:xfrm>
          <a:prstGeom prst="rect">
            <a:avLst/>
          </a:prstGeom>
        </p:spPr>
      </p:pic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C9E1F91B-8306-AB4E-A3C3-C1F2022E9D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25942" y="135941"/>
            <a:ext cx="4191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548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782"/>
          <a:stretch/>
        </p:blipFill>
        <p:spPr>
          <a:xfrm>
            <a:off x="-1" y="1282011"/>
            <a:ext cx="12206011" cy="581111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© Thermo King 2021. Streng vertraulich.</a:t>
            </a:r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1"/>
          </p:nvPr>
        </p:nvSpPr>
        <p:spPr>
          <a:xfrm>
            <a:off x="0" y="572400"/>
            <a:ext cx="11896725" cy="709612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V-1000: BEEINDRUCKENDE FAKTEN UND ZAHLEN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B0F9BD-6633-7848-8A92-462DD0E18362}"/>
              </a:ext>
            </a:extLst>
          </p:cNvPr>
          <p:cNvSpPr/>
          <p:nvPr/>
        </p:nvSpPr>
        <p:spPr>
          <a:xfrm>
            <a:off x="730191" y="1356521"/>
            <a:ext cx="16436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0" spc="-300" dirty="0">
                <a:solidFill>
                  <a:schemeClr val="bg1"/>
                </a:solidFill>
              </a:rPr>
              <a:t>25</a:t>
            </a:r>
            <a:r>
              <a:rPr lang="de-DE" sz="2400" dirty="0">
                <a:solidFill>
                  <a:schemeClr val="bg1"/>
                </a:solidFill>
              </a:rPr>
              <a:t> %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CFD9ED-F8A7-FD4E-BCBB-87C5A321A995}"/>
              </a:ext>
            </a:extLst>
          </p:cNvPr>
          <p:cNvSpPr/>
          <p:nvPr/>
        </p:nvSpPr>
        <p:spPr>
          <a:xfrm>
            <a:off x="2221943" y="1716683"/>
            <a:ext cx="20407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rgbClr val="FFFFFF"/>
                </a:solidFill>
              </a:rPr>
              <a:t>leistungsstärker als die nächstliegenden äquivalenten Dieselmaschinen. </a:t>
            </a:r>
            <a:endParaRPr lang="de-DE" sz="1400" dirty="0">
              <a:solidFill>
                <a:srgbClr val="FFFFFF"/>
              </a:solidFill>
              <a:effectLst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6C5CA0-A0A8-EF45-90B7-805B86F0EEDB}"/>
              </a:ext>
            </a:extLst>
          </p:cNvPr>
          <p:cNvSpPr/>
          <p:nvPr/>
        </p:nvSpPr>
        <p:spPr>
          <a:xfrm>
            <a:off x="730191" y="5044820"/>
            <a:ext cx="16436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0" spc="-300" dirty="0">
                <a:solidFill>
                  <a:schemeClr val="bg1"/>
                </a:solidFill>
              </a:rPr>
              <a:t>57</a:t>
            </a:r>
            <a:r>
              <a:rPr lang="de-DE" sz="2400" dirty="0">
                <a:solidFill>
                  <a:schemeClr val="bg1"/>
                </a:solidFill>
              </a:rPr>
              <a:t> %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C99D66-808B-7F4D-ACB8-3F16E1B18DD2}"/>
              </a:ext>
            </a:extLst>
          </p:cNvPr>
          <p:cNvSpPr/>
          <p:nvPr/>
        </p:nvSpPr>
        <p:spPr>
          <a:xfrm>
            <a:off x="2221943" y="5229487"/>
            <a:ext cx="20407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rgbClr val="FFFFFF"/>
                </a:solidFill>
              </a:rPr>
              <a:t>höhere Standby-</a:t>
            </a:r>
            <a:r>
              <a:rPr lang="de-DE" sz="1400" dirty="0" err="1">
                <a:solidFill>
                  <a:srgbClr val="FFFFFF"/>
                </a:solidFill>
              </a:rPr>
              <a:t>Kapazitätals</a:t>
            </a:r>
            <a:r>
              <a:rPr lang="de-DE" sz="1400" dirty="0">
                <a:solidFill>
                  <a:srgbClr val="FFFFFF"/>
                </a:solidFill>
              </a:rPr>
              <a:t> die nächstliegenden äquivalenten Dieselmaschinen. 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0737BC-933C-984A-81CD-E899C772DED8}"/>
              </a:ext>
            </a:extLst>
          </p:cNvPr>
          <p:cNvSpPr/>
          <p:nvPr/>
        </p:nvSpPr>
        <p:spPr>
          <a:xfrm>
            <a:off x="8326403" y="1356521"/>
            <a:ext cx="16436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0" spc="-300" dirty="0">
                <a:solidFill>
                  <a:schemeClr val="bg1"/>
                </a:solidFill>
              </a:rPr>
              <a:t>31</a:t>
            </a:r>
            <a:r>
              <a:rPr lang="de-DE" sz="2400" dirty="0">
                <a:solidFill>
                  <a:schemeClr val="bg1"/>
                </a:solidFill>
              </a:rPr>
              <a:t> %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C5C0FB-EC33-B242-85B9-95E6CA8456B2}"/>
              </a:ext>
            </a:extLst>
          </p:cNvPr>
          <p:cNvSpPr/>
          <p:nvPr/>
        </p:nvSpPr>
        <p:spPr>
          <a:xfrm>
            <a:off x="9818155" y="1716683"/>
            <a:ext cx="20785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>
                <a:solidFill>
                  <a:srgbClr val="FFFFFF"/>
                </a:solidFill>
              </a:rPr>
              <a:t>höherer Luftstrom als die nächstliegenden äquivalenten Dieselmaschinen.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9FF1AD-80E3-6D42-B8A5-602688EDD087}"/>
              </a:ext>
            </a:extLst>
          </p:cNvPr>
          <p:cNvSpPr/>
          <p:nvPr/>
        </p:nvSpPr>
        <p:spPr>
          <a:xfrm>
            <a:off x="8052209" y="5050120"/>
            <a:ext cx="20785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0" spc="-300">
                <a:solidFill>
                  <a:schemeClr val="bg1"/>
                </a:solidFill>
              </a:rPr>
              <a:t>1,3</a:t>
            </a:r>
            <a:r>
              <a:rPr lang="de-DE" sz="2400">
                <a:solidFill>
                  <a:schemeClr val="bg1"/>
                </a:solidFill>
              </a:rPr>
              <a:t> x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1FDCADB-B784-294F-89F6-8D4EC23CE7E8}"/>
              </a:ext>
            </a:extLst>
          </p:cNvPr>
          <p:cNvSpPr/>
          <p:nvPr/>
        </p:nvSpPr>
        <p:spPr>
          <a:xfrm>
            <a:off x="9818155" y="5367608"/>
            <a:ext cx="22268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>
                <a:solidFill>
                  <a:srgbClr val="FFFFFF"/>
                </a:solidFill>
              </a:rPr>
              <a:t>höhere Heizleistung als die nächstliegenden äquivalenten Dieselmaschinen. 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17766B6-5060-244A-9BCF-3C6DD1E1A307}"/>
              </a:ext>
            </a:extLst>
          </p:cNvPr>
          <p:cNvCxnSpPr>
            <a:cxnSpLocks/>
          </p:cNvCxnSpPr>
          <p:nvPr/>
        </p:nvCxnSpPr>
        <p:spPr>
          <a:xfrm>
            <a:off x="900953" y="2679960"/>
            <a:ext cx="11967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C049B97-D2A8-FD48-8C8D-DA0D964E3DEE}"/>
              </a:ext>
            </a:extLst>
          </p:cNvPr>
          <p:cNvCxnSpPr/>
          <p:nvPr/>
        </p:nvCxnSpPr>
        <p:spPr>
          <a:xfrm>
            <a:off x="2111188" y="2679960"/>
            <a:ext cx="981636" cy="8835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48AB1B1-AEC7-5047-80AB-5279EA0F64DB}"/>
              </a:ext>
            </a:extLst>
          </p:cNvPr>
          <p:cNvCxnSpPr>
            <a:cxnSpLocks/>
          </p:cNvCxnSpPr>
          <p:nvPr/>
        </p:nvCxnSpPr>
        <p:spPr>
          <a:xfrm>
            <a:off x="887506" y="6430427"/>
            <a:ext cx="316005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50F0C5E-62FF-A047-8308-B4F25CE5D05D}"/>
              </a:ext>
            </a:extLst>
          </p:cNvPr>
          <p:cNvCxnSpPr>
            <a:cxnSpLocks/>
          </p:cNvCxnSpPr>
          <p:nvPr/>
        </p:nvCxnSpPr>
        <p:spPr>
          <a:xfrm flipH="1">
            <a:off x="4047565" y="4823028"/>
            <a:ext cx="844585" cy="160739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E27B0D5-FA86-BB4C-97A9-D228B2CB8423}"/>
              </a:ext>
            </a:extLst>
          </p:cNvPr>
          <p:cNvCxnSpPr>
            <a:cxnSpLocks/>
          </p:cNvCxnSpPr>
          <p:nvPr/>
        </p:nvCxnSpPr>
        <p:spPr>
          <a:xfrm>
            <a:off x="8390027" y="6348580"/>
            <a:ext cx="316005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057AA31-A5C8-B545-AB29-A044004E4E0D}"/>
              </a:ext>
            </a:extLst>
          </p:cNvPr>
          <p:cNvCxnSpPr>
            <a:cxnSpLocks/>
          </p:cNvCxnSpPr>
          <p:nvPr/>
        </p:nvCxnSpPr>
        <p:spPr>
          <a:xfrm>
            <a:off x="7554263" y="4741181"/>
            <a:ext cx="844585" cy="160739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9E3889F-F0A0-D24F-A3C3-80B55768199E}"/>
              </a:ext>
            </a:extLst>
          </p:cNvPr>
          <p:cNvCxnSpPr>
            <a:cxnSpLocks/>
          </p:cNvCxnSpPr>
          <p:nvPr/>
        </p:nvCxnSpPr>
        <p:spPr>
          <a:xfrm flipH="1">
            <a:off x="8446988" y="2643984"/>
            <a:ext cx="11967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30FC93-3BD5-8D42-943F-7F5ABFDA31A2}"/>
              </a:ext>
            </a:extLst>
          </p:cNvPr>
          <p:cNvCxnSpPr>
            <a:cxnSpLocks/>
          </p:cNvCxnSpPr>
          <p:nvPr/>
        </p:nvCxnSpPr>
        <p:spPr>
          <a:xfrm flipH="1">
            <a:off x="7465352" y="2643984"/>
            <a:ext cx="981636" cy="8835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hlinkClick r:id="rId4" action="ppaction://hlinksldjump"/>
            <a:extLst>
              <a:ext uri="{FF2B5EF4-FFF2-40B4-BE49-F238E27FC236}">
                <a16:creationId xmlns:a16="http://schemas.microsoft.com/office/drawing/2014/main" id="{1D76AC04-CEB0-D740-AB9E-B262BAFB21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5942" y="135941"/>
            <a:ext cx="4191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163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A7AED76-E052-C54D-A93A-6D7CD93482F3}"/>
              </a:ext>
            </a:extLst>
          </p:cNvPr>
          <p:cNvSpPr/>
          <p:nvPr/>
        </p:nvSpPr>
        <p:spPr>
          <a:xfrm>
            <a:off x="0" y="1282012"/>
            <a:ext cx="12192000" cy="5575988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1"/>
          </p:nvPr>
        </p:nvSpPr>
        <p:spPr>
          <a:xfrm>
            <a:off x="0" y="572400"/>
            <a:ext cx="11896725" cy="709612"/>
          </a:xfrm>
        </p:spPr>
        <p:txBody>
          <a:bodyPr/>
          <a:lstStyle/>
          <a:p>
            <a:pPr marL="0" indent="0">
              <a:buNone/>
            </a:pPr>
            <a:r>
              <a:rPr lang="fr-BE" dirty="0"/>
              <a:t>V-1000: </a:t>
            </a:r>
            <a:r>
              <a:rPr lang="fr-BE" dirty="0" err="1"/>
              <a:t>Spezifikationen</a:t>
            </a:r>
            <a:r>
              <a:rPr lang="fr-BE" dirty="0"/>
              <a:t> - </a:t>
            </a:r>
            <a:r>
              <a:rPr lang="fr-BE" dirty="0" err="1"/>
              <a:t>Einfachtemperatur</a:t>
            </a:r>
            <a:endParaRPr lang="fr-BE" dirty="0"/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5942" y="135941"/>
            <a:ext cx="419100" cy="361950"/>
          </a:xfrm>
          <a:prstGeom prst="rect">
            <a:avLst/>
          </a:prstGeom>
        </p:spPr>
      </p:pic>
      <p:pic>
        <p:nvPicPr>
          <p:cNvPr id="3" name="Picture 2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F554F3B1-0101-5041-976E-6A86945DAF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9" b="8507"/>
          <a:stretch/>
        </p:blipFill>
        <p:spPr>
          <a:xfrm>
            <a:off x="2393443" y="1196501"/>
            <a:ext cx="7405114" cy="566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613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A7AED76-E052-C54D-A93A-6D7CD93482F3}"/>
              </a:ext>
            </a:extLst>
          </p:cNvPr>
          <p:cNvSpPr/>
          <p:nvPr/>
        </p:nvSpPr>
        <p:spPr>
          <a:xfrm>
            <a:off x="0" y="1282012"/>
            <a:ext cx="12192000" cy="5575988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1"/>
          </p:nvPr>
        </p:nvSpPr>
        <p:spPr>
          <a:xfrm>
            <a:off x="0" y="572400"/>
            <a:ext cx="11896725" cy="709612"/>
          </a:xfrm>
        </p:spPr>
        <p:txBody>
          <a:bodyPr/>
          <a:lstStyle/>
          <a:p>
            <a:pPr marL="0" indent="0">
              <a:buNone/>
            </a:pPr>
            <a:r>
              <a:rPr lang="fr-BE" dirty="0"/>
              <a:t>V-1000: </a:t>
            </a:r>
            <a:r>
              <a:rPr lang="fr-BE" dirty="0" err="1"/>
              <a:t>Spezifikationen</a:t>
            </a:r>
            <a:r>
              <a:rPr lang="fr-BE" dirty="0"/>
              <a:t> - </a:t>
            </a:r>
            <a:r>
              <a:rPr lang="fr-BE" dirty="0" err="1"/>
              <a:t>Mehrfachtemperatur</a:t>
            </a:r>
            <a:endParaRPr lang="fr-BE" dirty="0"/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5942" y="135941"/>
            <a:ext cx="419100" cy="361950"/>
          </a:xfrm>
          <a:prstGeom prst="rect">
            <a:avLst/>
          </a:prstGeom>
        </p:spPr>
      </p:pic>
      <p:pic>
        <p:nvPicPr>
          <p:cNvPr id="3" name="Picture 2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0EC7077B-956E-874B-B91B-B29B996F1C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2" b="7543"/>
          <a:stretch/>
        </p:blipFill>
        <p:spPr>
          <a:xfrm>
            <a:off x="350199" y="1282011"/>
            <a:ext cx="6692629" cy="5575989"/>
          </a:xfrm>
          <a:prstGeom prst="rect">
            <a:avLst/>
          </a:prstGeom>
        </p:spPr>
      </p:pic>
      <p:pic>
        <p:nvPicPr>
          <p:cNvPr id="5" name="Picture 4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A0803CC3-42B7-784D-B0A0-A1BE615137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2" b="7543"/>
          <a:stretch/>
        </p:blipFill>
        <p:spPr>
          <a:xfrm>
            <a:off x="5798398" y="1282011"/>
            <a:ext cx="6692629" cy="557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982137"/>
      </p:ext>
    </p:extLst>
  </p:cSld>
  <p:clrMapOvr>
    <a:masterClrMapping/>
  </p:clrMapOvr>
</p:sld>
</file>

<file path=ppt/theme/theme1.xml><?xml version="1.0" encoding="utf-8"?>
<a:theme xmlns:a="http://schemas.openxmlformats.org/drawingml/2006/main" name="1_01 COMPANY INTRODUCTION">
  <a:themeElements>
    <a:clrScheme name="TK Modular Color Scheme">
      <a:dk1>
        <a:srgbClr val="111E39"/>
      </a:dk1>
      <a:lt1>
        <a:sysClr val="window" lastClr="FFFFFF"/>
      </a:lt1>
      <a:dk2>
        <a:srgbClr val="44546A"/>
      </a:dk2>
      <a:lt2>
        <a:srgbClr val="E7E6E6"/>
      </a:lt2>
      <a:accent1>
        <a:srgbClr val="0098D7"/>
      </a:accent1>
      <a:accent2>
        <a:srgbClr val="111E39"/>
      </a:accent2>
      <a:accent3>
        <a:srgbClr val="949FB2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ERMO KING 1">
      <a:majorFont>
        <a:latin typeface="Rockwell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8D7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rIns="0" rtlCol="0">
        <a:noAutofit/>
      </a:bodyPr>
      <a:lstStyle>
        <a:defPPr algn="ctr">
          <a:defRPr sz="1200" dirty="0" smtClean="0">
            <a:solidFill>
              <a:srgbClr val="111E39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Source xmlns="http://schemas.microsoft.com/sharepoint/v3/fields" xsi:nil="true"/>
    <Model xmlns="fe2fafe7-4ffc-48b4-93bc-676d68850a74" xsi:nil="true"/>
    <Selected_x0020_Business_x0020_Unit xmlns="fe2fafe7-4ffc-48b4-93bc-676d68850a74" xsi:nil="true"/>
    <Selected_x0020_SME_x0020_Role xmlns="fe2fafe7-4ffc-48b4-93bc-676d68850a74" xsi:nil="true"/>
    <Document_x0020_Description xmlns="fe2fafe7-4ffc-48b4-93bc-676d68850a74" xsi:nil="true"/>
    <Selected_x0020_Coverage xmlns="fe2fafe7-4ffc-48b4-93bc-676d68850a74" xsi:nil="true"/>
    <Selected_x0020_Creator xmlns="fe2fafe7-4ffc-48b4-93bc-676d68850a74" xsi:nil="true"/>
    <Selected_x0020_Type xmlns="fe2fafe7-4ffc-48b4-93bc-676d68850a74">
      <Value>Bus</Value>
    </Selected_x0020_Type>
    <Selected_x0020_SME_x0020_Individual xmlns="fe2fafe7-4ffc-48b4-93bc-676d68850a74" xsi:nil="true"/>
    <Identifier xmlns="fe2fafe7-4ffc-48b4-93bc-676d68850a74" xsi:nil="true"/>
    <Selected_x0020_Geographic_x0020_Location xmlns="fe2fafe7-4ffc-48b4-93bc-676d68850a74" xsi:nil="true"/>
    <_Format xmlns="http://schemas.microsoft.com/sharepoint/v3/fields" xsi:nil="true"/>
    <Selected_x0020_Owner xmlns="fe2fafe7-4ffc-48b4-93bc-676d68850a74" xsi:nil="true"/>
    <Collection_x0020_Type xmlns="fe2fafe7-4ffc-48b4-93bc-676d68850a74" xsi:nil="true"/>
    <Revision_x0020_Date xmlns="1948f2df-e3dc-49ff-bcbb-da6fb5267aa4">1999-11-30T00:00:00+00:00</Revision_x0020_Date>
    <Selected_x0020_Language xmlns="fe2fafe7-4ffc-48b4-93bc-676d68850a74" xsi:nil="true"/>
    <Collection_x0020_Number xmlns="fe2fafe7-4ffc-48b4-93bc-676d68850a7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ESA Info Central Document" ma:contentTypeID="0x010100DC5BCE098E77F24A93B65B304028A01800B9B6FFD1AE91F841AEEE51DA77C24574" ma:contentTypeVersion="21" ma:contentTypeDescription="" ma:contentTypeScope="" ma:versionID="6c5767b1de37fb745de8bf5eb2df4cfc">
  <xsd:schema xmlns:xsd="http://www.w3.org/2001/XMLSchema" xmlns:p="http://schemas.microsoft.com/office/2006/metadata/properties" xmlns:ns2="fe2fafe7-4ffc-48b4-93bc-676d68850a74" xmlns:ns3="http://schemas.microsoft.com/sharepoint/v3/fields" xmlns:ns4="1948f2df-e3dc-49ff-bcbb-da6fb5267aa4" targetNamespace="http://schemas.microsoft.com/office/2006/metadata/properties" ma:root="true" ma:fieldsID="c76591e549a85c1a12b39ea35f5fdc22" ns2:_="" ns3:_="" ns4:_="">
    <xsd:import namespace="fe2fafe7-4ffc-48b4-93bc-676d68850a74"/>
    <xsd:import namespace="http://schemas.microsoft.com/sharepoint/v3/fields"/>
    <xsd:import namespace="1948f2df-e3dc-49ff-bcbb-da6fb5267aa4"/>
    <xsd:element name="properties">
      <xsd:complexType>
        <xsd:sequence>
          <xsd:element name="documentManagement">
            <xsd:complexType>
              <xsd:all>
                <xsd:element ref="ns2:Selected_x0020_SME_x0020_Role" minOccurs="0"/>
                <xsd:element ref="ns2:Selected_x0020_SME_x0020_Individual" minOccurs="0"/>
                <xsd:element ref="ns2:Selected_x0020_Creator" minOccurs="0"/>
                <xsd:element ref="ns2:Selected_x0020_Owner" minOccurs="0"/>
                <xsd:element ref="ns2:Document_x0020_Description" minOccurs="0"/>
                <xsd:element ref="ns2:Identifier" minOccurs="0"/>
                <xsd:element ref="ns2:Selected_x0020_Language" minOccurs="0"/>
                <xsd:element ref="ns2:Selected_x0020_Coverage" minOccurs="0"/>
                <xsd:element ref="ns2:Model" minOccurs="0"/>
                <xsd:element ref="ns2:Selected_x0020_Business_x0020_Unit" minOccurs="0"/>
                <xsd:element ref="ns2:Selected_x0020_Geographic_x0020_Location" minOccurs="0"/>
                <xsd:element ref="ns2:Selected_x0020_Type" minOccurs="0"/>
                <xsd:element ref="ns3:_Source" minOccurs="0"/>
                <xsd:element ref="ns2:Collection_x0020_Type" minOccurs="0"/>
                <xsd:element ref="ns2:Collection_x0020_Number" minOccurs="0"/>
                <xsd:element ref="ns3:_Format" minOccurs="0"/>
                <xsd:element ref="ns4:Revision_x0020_D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fe2fafe7-4ffc-48b4-93bc-676d68850a74" elementFormDefault="qualified">
    <xsd:import namespace="http://schemas.microsoft.com/office/2006/documentManagement/types"/>
    <xsd:element name="Selected_x0020_SME_x0020_Role" ma:index="8" nillable="true" ma:displayName="Selected SME Role" ma:internalName="Selected_x0020_SME_x0020_Role">
      <xsd:simpleType>
        <xsd:restriction base="dms:Text">
          <xsd:maxLength value="255"/>
        </xsd:restriction>
      </xsd:simpleType>
    </xsd:element>
    <xsd:element name="Selected_x0020_SME_x0020_Individual" ma:index="9" nillable="true" ma:displayName="Selected SME Individual" ma:internalName="Selected_x0020_SME_x0020_Individual">
      <xsd:simpleType>
        <xsd:restriction base="dms:Text">
          <xsd:maxLength value="255"/>
        </xsd:restriction>
      </xsd:simpleType>
    </xsd:element>
    <xsd:element name="Selected_x0020_Creator" ma:index="10" nillable="true" ma:displayName="Selected Creator" ma:internalName="Selected_x0020_Creator">
      <xsd:simpleType>
        <xsd:restriction base="dms:Text">
          <xsd:maxLength value="255"/>
        </xsd:restriction>
      </xsd:simpleType>
    </xsd:element>
    <xsd:element name="Selected_x0020_Owner" ma:index="11" nillable="true" ma:displayName="Selected Owner" ma:internalName="Selected_x0020_Owner">
      <xsd:simpleType>
        <xsd:restriction base="dms:Text">
          <xsd:maxLength value="255"/>
        </xsd:restriction>
      </xsd:simpleType>
    </xsd:element>
    <xsd:element name="Document_x0020_Description" ma:index="12" nillable="true" ma:displayName="Document Description" ma:internalName="Document_x0020_Description">
      <xsd:simpleType>
        <xsd:restriction base="dms:Note"/>
      </xsd:simpleType>
    </xsd:element>
    <xsd:element name="Identifier" ma:index="13" nillable="true" ma:displayName="Identifier" ma:internalName="Identifier">
      <xsd:simpleType>
        <xsd:restriction base="dms:Text">
          <xsd:maxLength value="255"/>
        </xsd:restriction>
      </xsd:simpleType>
    </xsd:element>
    <xsd:element name="Selected_x0020_Language" ma:index="14" nillable="true" ma:displayName="Selected Language" ma:internalName="Selected_x0020_Language">
      <xsd:simpleType>
        <xsd:restriction base="dms:Text">
          <xsd:maxLength value="255"/>
        </xsd:restriction>
      </xsd:simpleType>
    </xsd:element>
    <xsd:element name="Selected_x0020_Coverage" ma:index="15" nillable="true" ma:displayName="Selected Coverage" ma:internalName="Selected_x0020_Coverage">
      <xsd:simpleType>
        <xsd:restriction base="dms:Text">
          <xsd:maxLength value="255"/>
        </xsd:restriction>
      </xsd:simpleType>
    </xsd:element>
    <xsd:element name="Model" ma:index="17" nillable="true" ma:displayName="Model Name" ma:default="" ma:internalName="Model">
      <xsd:simpleType>
        <xsd:restriction base="dms:Text">
          <xsd:maxLength value="255"/>
        </xsd:restriction>
      </xsd:simpleType>
    </xsd:element>
    <xsd:element name="Selected_x0020_Business_x0020_Unit" ma:index="18" nillable="true" ma:displayName="Selected Business Unit" ma:internalName="Selected_x0020_Business_x0020_Unit">
      <xsd:simpleType>
        <xsd:restriction base="dms:Text">
          <xsd:maxLength value="255"/>
        </xsd:restriction>
      </xsd:simpleType>
    </xsd:element>
    <xsd:element name="Selected_x0020_Geographic_x0020_Location" ma:index="19" nillable="true" ma:displayName="Selected Geographic Location" ma:internalName="Selected_x0020_Geographic_x0020_Location">
      <xsd:simpleType>
        <xsd:restriction base="dms:Text">
          <xsd:maxLength value="255"/>
        </xsd:restriction>
      </xsd:simpleType>
    </xsd:element>
    <xsd:element name="Selected_x0020_Type" ma:index="20" nillable="true" ma:displayName="Selected Type" ma:default="Bus" ma:internalName="Selected_x0020_Typ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Bus"/>
                    <xsd:enumeration value="Container - genset"/>
                    <xsd:enumeration value="Conatiner - reefer"/>
                    <xsd:enumeration value="Rail"/>
                    <xsd:enumeration value="Vehicle Powered Truck"/>
                    <xsd:enumeration value="Self Powered Truck"/>
                    <xsd:enumeration value="Total Kare"/>
                    <xsd:enumeration value="Trailer"/>
                  </xsd:restriction>
                </xsd:simpleType>
              </xsd:element>
            </xsd:sequence>
          </xsd:extension>
        </xsd:complexContent>
      </xsd:complexType>
    </xsd:element>
    <xsd:element name="Collection_x0020_Type" ma:index="22" nillable="true" ma:displayName="Collection Type" ma:internalName="Collection_x0020_Type">
      <xsd:simpleType>
        <xsd:restriction base="dms:Text">
          <xsd:maxLength value="255"/>
        </xsd:restriction>
      </xsd:simpleType>
    </xsd:element>
    <xsd:element name="Collection_x0020_Number" ma:index="23" nillable="true" ma:displayName="Collection Number" ma:internalName="Collection_x0020_Number">
      <xsd:simpleType>
        <xsd:restriction base="dms:Text">
          <xsd:maxLength value="255"/>
        </xsd:restriction>
      </xsd:simpleType>
    </xsd:element>
  </xsd:schema>
  <xsd:schema xmlns:xsd="http://www.w3.org/2001/XMLSchema" xmlns:dms="http://schemas.microsoft.com/office/2006/documentManagement/types" targetNamespace="http://schemas.microsoft.com/sharepoint/v3/fields" elementFormDefault="qualified">
    <xsd:import namespace="http://schemas.microsoft.com/office/2006/documentManagement/types"/>
    <xsd:element name="_Source" ma:index="21" nillable="true" ma:displayName="Source" ma:description="References to resources from which this resource was derived" ma:internalName="_Source">
      <xsd:simpleType>
        <xsd:restriction base="dms:Note"/>
      </xsd:simpleType>
    </xsd:element>
    <xsd:element name="_Format" ma:index="24" nillable="true" ma:displayName="Format" ma:description="Media-type, file format or dimensions" ma:internalName="_Format">
      <xsd:simpleType>
        <xsd:restriction base="dms:Text"/>
      </xsd:simpleType>
    </xsd:element>
  </xsd:schema>
  <xsd:schema xmlns:xsd="http://www.w3.org/2001/XMLSchema" xmlns:dms="http://schemas.microsoft.com/office/2006/documentManagement/types" targetNamespace="1948f2df-e3dc-49ff-bcbb-da6fb5267aa4" elementFormDefault="qualified">
    <xsd:import namespace="http://schemas.microsoft.com/office/2006/documentManagement/types"/>
    <xsd:element name="Revision_x0020_Date" ma:index="25" nillable="true" ma:displayName="Revision Date" ma:default="" ma:format="DateTime" ma:internalName="Revision_x0020_Dat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 ma:index="16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4.xml><?xml version="1.0" encoding="utf-8"?>
<root rId="6b0e3c6d-a515-458c-84af-09bd8b690903">
  <converter client="mstool1 (10.160.96.215)" created="Tue 22-Jun-2021 09:56:04-05:00" dstFile="TK_V-1000_ProductPresentation_06-2021_EN-V1_0.xml" id="637599705639524071" parser="8114b4f2-88fd-4938-827c-bbb6c6c6c6d2" rcvFile="TK_V-1000_ProductPresentation_06-2021_EN-V1_0.pptx" server="mstool1.strakertranslations.com (10.160.96.215)" srcFile="TK_V-1000_ProductPresentation_06-2021_EN-V1_0.pptx" tags="true">MsoDocApp.Common, Version=1.0.7838.13323, Culture=neutral, PublicKeyToken=null RELEASE Thu 06/17/2021 07:24:07.39</converter>
  <options freeze="false" dummy="false" mark="false" clean="Both3" split="true" lang="de-de"/>
</root>
</file>

<file path=customXml/itemProps1.xml><?xml version="1.0" encoding="utf-8"?>
<ds:datastoreItem xmlns:ds="http://schemas.openxmlformats.org/officeDocument/2006/customXml" ds:itemID="{BBC190C5-6B97-48C8-8F41-DE165DFC1A30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  <ds:schemaRef ds:uri="fe2fafe7-4ffc-48b4-93bc-676d68850a74"/>
    <ds:schemaRef ds:uri="1948f2df-e3dc-49ff-bcbb-da6fb5267aa4"/>
  </ds:schemaRefs>
</ds:datastoreItem>
</file>

<file path=customXml/itemProps2.xml><?xml version="1.0" encoding="utf-8"?>
<ds:datastoreItem xmlns:ds="http://schemas.openxmlformats.org/officeDocument/2006/customXml" ds:itemID="{C7910E54-19CB-436F-B434-BE5069ED110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F6A8AE6-4E43-4988-90E7-58A938E5E7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2fafe7-4ffc-48b4-93bc-676d68850a74"/>
    <ds:schemaRef ds:uri="http://schemas.microsoft.com/sharepoint/v3/fields"/>
    <ds:schemaRef ds:uri="1948f2df-e3dc-49ff-bcbb-da6fb5267aa4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4.xml><?xml version="1.0" encoding="utf-8"?>
<ds:datastoreItem xmlns:ds="http://schemas.openxmlformats.org/officeDocument/2006/customXml" ds:itemID="{73B37875-B227-4CF3-AB09-665C7AF199E9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2887</TotalTime>
  <Words>561</Words>
  <Application>Microsoft Macintosh PowerPoint</Application>
  <PresentationFormat>Widescreen</PresentationFormat>
  <Paragraphs>87</Paragraphs>
  <Slides>13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Century Gothic</vt:lpstr>
      <vt:lpstr>1_01 COMPANY 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Nicovancau</dc:creator>
  <cp:lastModifiedBy>Anne-Mie Callens</cp:lastModifiedBy>
  <cp:revision>348</cp:revision>
  <dcterms:created xsi:type="dcterms:W3CDTF">2015-03-02T11:00:57Z</dcterms:created>
  <dcterms:modified xsi:type="dcterms:W3CDTF">2021-10-21T08:06:29Z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0x010100DC5BCE098E77F24A93B65B304028A01800B9B6FFD1AE91F841AEEE51DA77C24574</vt:lpwstr>
  </property>
  <property fmtid="{D5CDD505-2E9C-101B-9397-08002B2CF9AE}" pid="3" name="TitusGUID">
    <vt:lpwstr>2873173d-7ef5-4eb3-8211-353457995907</vt:lpwstr>
  </property>
  <property fmtid="{D5CDD505-2E9C-101B-9397-08002B2CF9AE}" pid="4" name="CLASSIFICATION">
    <vt:lpwstr>TT-DC-3</vt:lpwstr>
  </property>
</Properties>
</file>