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</p:sldMasterIdLst>
  <p:notesMasterIdLst>
    <p:notesMasterId r:id="rId18"/>
  </p:notesMasterIdLst>
  <p:sldIdLst>
    <p:sldId id="256" r:id="rId5"/>
    <p:sldId id="257" r:id="rId6"/>
    <p:sldId id="334" r:id="rId7"/>
    <p:sldId id="390" r:id="rId8"/>
    <p:sldId id="397" r:id="rId9"/>
    <p:sldId id="398" r:id="rId10"/>
    <p:sldId id="399" r:id="rId11"/>
    <p:sldId id="401" r:id="rId12"/>
    <p:sldId id="402" r:id="rId13"/>
    <p:sldId id="403" r:id="rId14"/>
    <p:sldId id="404" r:id="rId15"/>
    <p:sldId id="400" r:id="rId16"/>
    <p:sldId id="388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000000"/>
    <a:srgbClr val="113C64"/>
    <a:srgbClr val="1C3A5E"/>
    <a:srgbClr val="224570"/>
    <a:srgbClr val="285284"/>
    <a:srgbClr val="17354D"/>
    <a:srgbClr val="193953"/>
    <a:srgbClr val="153047"/>
    <a:srgbClr val="132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8" autoAdjust="0"/>
    <p:restoredTop sz="92967" autoAdjust="0"/>
  </p:normalViewPr>
  <p:slideViewPr>
    <p:cSldViewPr snapToGrid="0" showGuides="1">
      <p:cViewPr>
        <p:scale>
          <a:sx n="96" d="100"/>
          <a:sy n="96" d="100"/>
        </p:scale>
        <p:origin x="656" y="4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C30C4-8286-4EA4-8C95-225E3695C4A3}" type="datetimeFigureOut">
              <a:rPr lang="fr-BE" smtClean="0"/>
              <a:t>12/10/21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B05CE-A090-4B84-BFE1-74323F8BCEB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352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B05CE-A090-4B84-BFE1-74323F8BCEBA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27081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B05CE-A090-4B84-BFE1-74323F8BCEBA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3096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B05CE-A090-4B84-BFE1-74323F8BCEBA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901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B05CE-A090-4B84-BFE1-74323F8BCEBA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516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B05CE-A090-4B84-BFE1-74323F8BCEBA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3986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B05CE-A090-4B84-BFE1-74323F8BCEBA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4465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B05CE-A090-4B84-BFE1-74323F8BCEBA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3637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B05CE-A090-4B84-BFE1-74323F8BCEBA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4146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B05CE-A090-4B84-BFE1-74323F8BCEBA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964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B05CE-A090-4B84-BFE1-74323F8BCEBA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0383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B05CE-A090-4B84-BFE1-74323F8BCEBA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674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01 - COMPANY INTRODUCTION - About 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2400"/>
            <a:ext cx="12192000" cy="556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0" y="1298500"/>
            <a:ext cx="9072563" cy="598487"/>
          </a:xfrm>
        </p:spPr>
        <p:txBody>
          <a:bodyPr lIns="216000" tIns="14400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1800" b="1" cap="all" baseline="0">
                <a:solidFill>
                  <a:srgbClr val="111E39"/>
                </a:solidFill>
              </a:defRPr>
            </a:lvl1pPr>
            <a:lvl2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rgbClr val="111E39"/>
                </a:solidFill>
              </a:defRPr>
            </a:lvl2pPr>
            <a:lvl3pPr marL="141288" indent="-141288">
              <a:lnSpc>
                <a:spcPct val="80000"/>
              </a:lnSpc>
              <a:spcBef>
                <a:spcPts val="0"/>
              </a:spcBef>
              <a:buClr>
                <a:srgbClr val="0098D7"/>
              </a:buClr>
              <a:buFont typeface="Arial" panose="020B0604020202020204" pitchFamily="34" charset="0"/>
              <a:buChar char="•"/>
              <a:defRPr sz="1400">
                <a:solidFill>
                  <a:srgbClr val="111E39"/>
                </a:solidFill>
              </a:defRPr>
            </a:lvl3pPr>
            <a:lvl4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200" b="1" cap="all" baseline="0">
                <a:solidFill>
                  <a:srgbClr val="0098D7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None/>
              <a:defRPr sz="1000">
                <a:solidFill>
                  <a:srgbClr val="949FB2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  <a:endParaRPr lang="fr-BE" dirty="0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908095"/>
            <a:ext cx="6096000" cy="4171158"/>
          </a:xfrm>
        </p:spPr>
        <p:txBody>
          <a:bodyPr lIns="432000" tIns="14400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1800" cap="all" baseline="0">
                <a:solidFill>
                  <a:srgbClr val="111E39"/>
                </a:solidFill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1400" cap="none" baseline="0">
                <a:solidFill>
                  <a:srgbClr val="111E39"/>
                </a:solidFill>
              </a:defRPr>
            </a:lvl2pPr>
            <a:lvl3pPr marL="176213" indent="-176213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98D7"/>
              </a:buClr>
              <a:buFont typeface="Arial" panose="020B0604020202020204" pitchFamily="34" charset="0"/>
              <a:buChar char="•"/>
              <a:defRPr sz="1400" cap="none">
                <a:solidFill>
                  <a:srgbClr val="111E39"/>
                </a:solidFill>
              </a:defRPr>
            </a:lvl3pPr>
            <a:lvl4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800" b="1" cap="all" baseline="0">
                <a:solidFill>
                  <a:srgbClr val="0098D7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None/>
              <a:defRPr sz="1000" cap="none">
                <a:solidFill>
                  <a:srgbClr val="949FB2"/>
                </a:solidFill>
              </a:defRPr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0" y="557344"/>
            <a:ext cx="5617029" cy="720000"/>
          </a:xfrm>
          <a:prstGeom prst="rect">
            <a:avLst/>
          </a:prstGeom>
          <a:noFill/>
        </p:spPr>
        <p:txBody>
          <a:bodyPr wrap="square" lIns="216000" rtlCol="0" anchor="ctr">
            <a:noAutofit/>
          </a:bodyPr>
          <a:lstStyle/>
          <a:p>
            <a:r>
              <a:rPr lang="fr-BE" sz="2800" b="1" cap="all" dirty="0" err="1">
                <a:solidFill>
                  <a:prstClr val="white"/>
                </a:solidFill>
              </a:rPr>
              <a:t>Tk</a:t>
            </a:r>
            <a:r>
              <a:rPr lang="fr-BE" sz="2800" b="1" cap="all" dirty="0">
                <a:solidFill>
                  <a:prstClr val="white"/>
                </a:solidFill>
              </a:rPr>
              <a:t> locations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1" y="1908095"/>
            <a:ext cx="6096000" cy="4171158"/>
          </a:xfrm>
        </p:spPr>
        <p:txBody>
          <a:bodyPr lIns="432000" tIns="14400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1800" cap="all" baseline="0">
                <a:solidFill>
                  <a:srgbClr val="111E39"/>
                </a:solidFill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1400" cap="none" baseline="0">
                <a:solidFill>
                  <a:srgbClr val="111E39"/>
                </a:solidFill>
              </a:defRPr>
            </a:lvl2pPr>
            <a:lvl3pPr marL="176213" indent="-176213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98D7"/>
              </a:buClr>
              <a:buFont typeface="Arial" panose="020B0604020202020204" pitchFamily="34" charset="0"/>
              <a:buChar char="•"/>
              <a:defRPr sz="1400" cap="none">
                <a:solidFill>
                  <a:srgbClr val="111E39"/>
                </a:solidFill>
              </a:defRPr>
            </a:lvl3pPr>
            <a:lvl4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800" b="1" cap="all" baseline="0">
                <a:solidFill>
                  <a:srgbClr val="0098D7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None/>
              <a:defRPr sz="1000" cap="none">
                <a:solidFill>
                  <a:srgbClr val="949FB2"/>
                </a:solidFill>
              </a:defRPr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963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1 - COMPANY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0" y="557344"/>
            <a:ext cx="5617029" cy="720000"/>
          </a:xfrm>
          <a:prstGeom prst="rect">
            <a:avLst/>
          </a:prstGeom>
          <a:noFill/>
        </p:spPr>
        <p:txBody>
          <a:bodyPr wrap="square" lIns="216000" rtlCol="0" anchor="ctr">
            <a:noAutofit/>
          </a:bodyPr>
          <a:lstStyle/>
          <a:p>
            <a:endParaRPr lang="fr-BE" sz="2800" b="1" cap="al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6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297847"/>
            <a:ext cx="12192000" cy="2387600"/>
          </a:xfrm>
        </p:spPr>
        <p:txBody>
          <a:bodyPr lIns="432000" anchor="b"/>
          <a:lstStyle>
            <a:lvl1pPr algn="l">
              <a:defRPr sz="6000" b="1" cap="all" baseline="0"/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777522"/>
            <a:ext cx="12192000" cy="1655762"/>
          </a:xfrm>
        </p:spPr>
        <p:txBody>
          <a:bodyPr lIns="432000"/>
          <a:lstStyle>
            <a:lvl1pPr marL="0" indent="0" algn="l">
              <a:buNone/>
              <a:defRPr sz="24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fr-BE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Thermo King 2021. Strictly confidential.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1320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292400"/>
            <a:ext cx="11896436" cy="597600"/>
          </a:xfrm>
        </p:spPr>
        <p:txBody>
          <a:bodyPr lIns="216000" tIns="144000" anchor="t" anchorCtr="0">
            <a:noAutofit/>
          </a:bodyPr>
          <a:lstStyle>
            <a:lvl1pPr>
              <a:defRPr sz="1800" b="1" cap="all" baseline="0"/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08469"/>
            <a:ext cx="11896436" cy="4464000"/>
          </a:xfrm>
        </p:spPr>
        <p:txBody>
          <a:bodyPr lIns="432000" tIns="144000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Thermo King 2021. Strictly confidential.</a:t>
            </a:r>
            <a:endParaRPr lang="fr-BE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0" y="572400"/>
            <a:ext cx="11896725" cy="709612"/>
          </a:xfrm>
        </p:spPr>
        <p:txBody>
          <a:bodyPr lIns="216000" tIns="108000" anchor="ctr">
            <a:normAutofit/>
          </a:bodyPr>
          <a:lstStyle>
            <a:lvl1pPr>
              <a:defRPr sz="2800" b="1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8751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 USER INTRO TEMPLATE - company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1" y="1897065"/>
            <a:ext cx="9072563" cy="4700587"/>
          </a:xfrm>
          <a:solidFill>
            <a:schemeClr val="accent3"/>
          </a:solidFill>
        </p:spPr>
        <p:txBody>
          <a:bodyPr lIns="180000" rIns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98502"/>
            <a:ext cx="9072563" cy="598487"/>
          </a:xfrm>
        </p:spPr>
        <p:txBody>
          <a:bodyPr lIns="216000" tIns="14400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1800" b="1" cap="all" baseline="0">
                <a:solidFill>
                  <a:srgbClr val="111E39"/>
                </a:solidFill>
              </a:defRPr>
            </a:lvl1pPr>
            <a:lvl2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rgbClr val="111E39"/>
                </a:solidFill>
              </a:defRPr>
            </a:lvl2pPr>
            <a:lvl3pPr marL="141288" indent="-141288">
              <a:lnSpc>
                <a:spcPct val="80000"/>
              </a:lnSpc>
              <a:spcBef>
                <a:spcPts val="0"/>
              </a:spcBef>
              <a:buClr>
                <a:srgbClr val="0098D7"/>
              </a:buClr>
              <a:buFont typeface="Arial" panose="020B0604020202020204" pitchFamily="34" charset="0"/>
              <a:buChar char="•"/>
              <a:defRPr sz="1400">
                <a:solidFill>
                  <a:srgbClr val="111E39"/>
                </a:solidFill>
              </a:defRPr>
            </a:lvl3pPr>
            <a:lvl4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200" b="1" cap="all" baseline="0">
                <a:solidFill>
                  <a:srgbClr val="0098D7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None/>
              <a:defRPr sz="1000">
                <a:solidFill>
                  <a:srgbClr val="949FB2"/>
                </a:solidFill>
              </a:defRPr>
            </a:lvl5pPr>
          </a:lstStyle>
          <a:p>
            <a:pPr lvl="0"/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BE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111E39">
                    <a:tint val="75000"/>
                  </a:srgbClr>
                </a:solidFill>
              </a:rPr>
              <a:t>© Thermo King 2021.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549275"/>
            <a:ext cx="9072563" cy="742950"/>
          </a:xfrm>
        </p:spPr>
        <p:txBody>
          <a:bodyPr lIns="216000" tIns="108000" anchor="ctr">
            <a:noAutofit/>
          </a:bodyPr>
          <a:lstStyle>
            <a:lvl1pPr marL="0" indent="0" algn="l" defTabSz="914400" rtl="0" eaLnBrk="1" latinLnBrk="0" hangingPunct="1">
              <a:buNone/>
              <a:defRPr lang="fr-BE" sz="2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About … (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0079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576000"/>
          </a:xfrm>
          <a:prstGeom prst="rect">
            <a:avLst/>
          </a:prstGeom>
          <a:solidFill>
            <a:srgbClr val="009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574586"/>
            <a:ext cx="12192000" cy="720000"/>
          </a:xfrm>
          <a:prstGeom prst="rect">
            <a:avLst/>
          </a:prstGeom>
          <a:solidFill>
            <a:srgbClr val="111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74" y="143638"/>
            <a:ext cx="1799957" cy="28872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 userDrawn="1">
            <p:ph type="ftr" sz="quarter" idx="3"/>
          </p:nvPr>
        </p:nvSpPr>
        <p:spPr>
          <a:xfrm>
            <a:off x="9299575" y="6492875"/>
            <a:ext cx="2892425" cy="365125"/>
          </a:xfrm>
          <a:prstGeom prst="rect">
            <a:avLst/>
          </a:prstGeom>
        </p:spPr>
        <p:txBody>
          <a:bodyPr vert="horz" lIns="108000" tIns="45720" rIns="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111E39">
                    <a:tint val="75000"/>
                  </a:srgbClr>
                </a:solidFill>
              </a:rPr>
              <a:t>© Thermo King 2021.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0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38" r:id="rId2"/>
    <p:sldLayoutId id="2147483775" r:id="rId3"/>
    <p:sldLayoutId id="2147483776" r:id="rId4"/>
    <p:sldLayoutId id="214748377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92">
          <p15:clr>
            <a:srgbClr val="F26B43"/>
          </p15:clr>
        </p15:guide>
        <p15:guide id="4" pos="58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ting.europe@thermoking.com?subject=TK%20presentation%20feedback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image" Target="../media/image6.png"/><Relationship Id="rId4" Type="http://schemas.openxmlformats.org/officeDocument/2006/relationships/slide" Target="slide7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37784"/>
            <a:ext cx="12191658" cy="56202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3D8F08-08C5-5747-9340-2E31E618AD1E}"/>
              </a:ext>
            </a:extLst>
          </p:cNvPr>
          <p:cNvSpPr/>
          <p:nvPr/>
        </p:nvSpPr>
        <p:spPr>
          <a:xfrm>
            <a:off x="0" y="5872480"/>
            <a:ext cx="12191659" cy="98551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texte 1"/>
          <p:cNvSpPr txBox="1">
            <a:spLocks/>
          </p:cNvSpPr>
          <p:nvPr/>
        </p:nvSpPr>
        <p:spPr>
          <a:xfrm>
            <a:off x="396239" y="5872480"/>
            <a:ext cx="9072563" cy="678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1" u="non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411163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entury Gothic" panose="020B0502020202020204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000" b="0" i="1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39" y="623061"/>
            <a:ext cx="11229703" cy="554446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V-1000: </a:t>
            </a:r>
            <a:r>
              <a:rPr lang="en-GB" b="1" dirty="0">
                <a:solidFill>
                  <a:schemeClr val="bg1"/>
                </a:solidFill>
              </a:rPr>
              <a:t>A REVOLUTION IN LARGE TRUCK REFRIGERATION TECHNOLOGY</a:t>
            </a:r>
            <a:endParaRPr lang="en-GB" dirty="0">
              <a:solidFill>
                <a:schemeClr val="bg1"/>
              </a:solidFill>
            </a:endParaRPr>
          </a:p>
          <a:p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987" y="5943600"/>
            <a:ext cx="5540103" cy="91440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r>
              <a:rPr lang="en-GB" spc="600" dirty="0">
                <a:solidFill>
                  <a:schemeClr val="bg1"/>
                </a:solidFill>
              </a:rPr>
              <a:t>SINGLE- AND MULTI-TEMPERATURE</a:t>
            </a:r>
            <a:br>
              <a:rPr lang="en-GB" spc="600" dirty="0">
                <a:solidFill>
                  <a:schemeClr val="bg1"/>
                </a:solidFill>
              </a:rPr>
            </a:br>
            <a:r>
              <a:rPr lang="en-GB" spc="600" dirty="0">
                <a:solidFill>
                  <a:schemeClr val="bg1"/>
                </a:solidFill>
              </a:rPr>
              <a:t>REFRIGERATION SOLUTIONS FOR LARGE TRUCKS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AF226AC7-1894-B14F-877C-25CAF08D3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10914926" y="6362868"/>
            <a:ext cx="1085252" cy="376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8880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A7AED76-E052-C54D-A93A-6D7CD93482F3}"/>
              </a:ext>
            </a:extLst>
          </p:cNvPr>
          <p:cNvSpPr/>
          <p:nvPr/>
        </p:nvSpPr>
        <p:spPr>
          <a:xfrm>
            <a:off x="0" y="1282012"/>
            <a:ext cx="12192000" cy="557598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0" y="572400"/>
            <a:ext cx="11896725" cy="709612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V-1000: SPECIFICATIONS – dimensions condenser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5942" y="135941"/>
            <a:ext cx="419100" cy="361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645653-2B64-974F-B736-BF589B791E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499" y="2335212"/>
            <a:ext cx="8277505" cy="25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74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A7AED76-E052-C54D-A93A-6D7CD93482F3}"/>
              </a:ext>
            </a:extLst>
          </p:cNvPr>
          <p:cNvSpPr/>
          <p:nvPr/>
        </p:nvSpPr>
        <p:spPr>
          <a:xfrm>
            <a:off x="0" y="1282012"/>
            <a:ext cx="12192000" cy="557598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0" y="572400"/>
            <a:ext cx="11896725" cy="709612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V-1000: SPECIFICATIONS – dimensions </a:t>
            </a:r>
            <a:r>
              <a:rPr lang="fr-BE" dirty="0" err="1"/>
              <a:t>evaporators</a:t>
            </a:r>
            <a:endParaRPr lang="fr-BE" dirty="0"/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5942" y="135941"/>
            <a:ext cx="419100" cy="361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645653-2B64-974F-B736-BF589B791E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7496" y="1671062"/>
            <a:ext cx="9407526" cy="450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0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5D27B7-3D9E-A742-9903-38E7B2E389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8408"/>
            <a:ext cx="12204000" cy="5649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39" y="667872"/>
            <a:ext cx="11229703" cy="554446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THANK YOU FOR YOUR ATTENTION!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5942" y="135941"/>
            <a:ext cx="419100" cy="3619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3A4BD04-73EB-8947-9D56-8404CF8230FA}"/>
              </a:ext>
            </a:extLst>
          </p:cNvPr>
          <p:cNvSpPr/>
          <p:nvPr/>
        </p:nvSpPr>
        <p:spPr>
          <a:xfrm>
            <a:off x="-1" y="4491319"/>
            <a:ext cx="12204000" cy="2366681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56124589-928D-9741-8C5D-36DF2C794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auto">
          <a:xfrm>
            <a:off x="10914926" y="6362868"/>
            <a:ext cx="1085252" cy="376823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0E9B2F-FF5A-1B43-98D7-032F88FF67BC}"/>
              </a:ext>
            </a:extLst>
          </p:cNvPr>
          <p:cNvSpPr txBox="1"/>
          <p:nvPr/>
        </p:nvSpPr>
        <p:spPr>
          <a:xfrm>
            <a:off x="555726" y="5399814"/>
            <a:ext cx="5540103" cy="91440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r>
              <a:rPr lang="en-GB" spc="600" dirty="0">
                <a:solidFill>
                  <a:schemeClr val="bg1"/>
                </a:solidFill>
              </a:rPr>
              <a:t>V-1000</a:t>
            </a:r>
          </a:p>
          <a:p>
            <a:r>
              <a:rPr lang="en-GB" spc="600" dirty="0">
                <a:solidFill>
                  <a:schemeClr val="bg1"/>
                </a:solidFill>
              </a:rPr>
              <a:t>SINGLE- AND MULTI-TEMPERATURE</a:t>
            </a:r>
            <a:br>
              <a:rPr lang="en-GB" spc="600" dirty="0">
                <a:solidFill>
                  <a:schemeClr val="bg1"/>
                </a:solidFill>
              </a:rPr>
            </a:br>
            <a:r>
              <a:rPr lang="en-GB" spc="600" dirty="0">
                <a:solidFill>
                  <a:schemeClr val="bg1"/>
                </a:solidFill>
              </a:rPr>
              <a:t>REFRIGERATION SOLUTIONS FOR LARGE TRUCKS</a:t>
            </a:r>
          </a:p>
        </p:txBody>
      </p:sp>
    </p:spTree>
    <p:extLst>
      <p:ext uri="{BB962C8B-B14F-4D97-AF65-F5344CB8AC3E}">
        <p14:creationId xmlns:p14="http://schemas.microsoft.com/office/powerpoint/2010/main" val="349907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111E39">
                    <a:tint val="75000"/>
                  </a:srgbClr>
                </a:solidFill>
              </a:rPr>
              <a:t>© Thermo King 2021.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11825" y="2556869"/>
            <a:ext cx="7610475" cy="1195075"/>
            <a:chOff x="828675" y="5807349"/>
            <a:chExt cx="7610475" cy="1195075"/>
          </a:xfrm>
        </p:grpSpPr>
        <p:sp>
          <p:nvSpPr>
            <p:cNvPr id="8" name="Rectangle 7"/>
            <p:cNvSpPr/>
            <p:nvPr/>
          </p:nvSpPr>
          <p:spPr>
            <a:xfrm>
              <a:off x="2988915" y="5807349"/>
              <a:ext cx="51530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IE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28675" y="6509981"/>
              <a:ext cx="761047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endParaRPr lang="en-IE" sz="2600" dirty="0">
                <a:solidFill>
                  <a:srgbClr val="E7E6E6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94586"/>
            <a:ext cx="12192000" cy="556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2009" y="3505721"/>
            <a:ext cx="7138931" cy="145037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appreciate comments , feedback, and any material useful to enrich our presentation. </a:t>
            </a:r>
          </a:p>
          <a:p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E-mail us at:</a:t>
            </a:r>
          </a:p>
          <a:p>
            <a:r>
              <a:rPr lang="en-US" sz="2400" dirty="0">
                <a:solidFill>
                  <a:schemeClr val="bg1"/>
                </a:solidFill>
              </a:rPr>
              <a:t>marketing.europe@thermoking.com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3150824" y="4693186"/>
            <a:ext cx="5739788" cy="385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5942" y="135941"/>
            <a:ext cx="4191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5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Thermo King 2021. Strictly confidential.</a:t>
            </a:r>
            <a:endParaRPr lang="fr-B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TABLE OF CONTENTS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000" y="1404000"/>
            <a:ext cx="6721460" cy="3040641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1400" kern="0" dirty="0">
                <a:solidFill>
                  <a:srgbClr val="213A6D"/>
                </a:solidFill>
                <a:ea typeface="ＭＳ Ｐゴシック" pitchFamily="-107" charset="-128"/>
                <a:cs typeface="Arial" pitchFamily="34" charset="0"/>
                <a:hlinkClick r:id="rId2" action="ppaction://hlinksldjump"/>
              </a:rPr>
              <a:t>WHY V-1000?</a:t>
            </a:r>
            <a:endParaRPr lang="en-US" sz="1400" kern="0" dirty="0">
              <a:solidFill>
                <a:srgbClr val="213A6D"/>
              </a:solidFill>
              <a:ea typeface="ＭＳ Ｐゴシック" pitchFamily="-107" charset="-128"/>
              <a:cs typeface="Arial" pitchFamily="34" charset="0"/>
            </a:endParaRPr>
          </a:p>
          <a:p>
            <a:pPr lvl="1">
              <a:lnSpc>
                <a:spcPct val="200000"/>
              </a:lnSpc>
            </a:pPr>
            <a:r>
              <a:rPr lang="en-US" sz="1400" kern="0" dirty="0">
                <a:solidFill>
                  <a:srgbClr val="213A6D"/>
                </a:solidFill>
                <a:ea typeface="ＭＳ Ｐゴシック" pitchFamily="-107" charset="-128"/>
                <a:cs typeface="Arial" pitchFamily="34" charset="0"/>
                <a:hlinkClick r:id="rId3" action="ppaction://hlinksldjump"/>
              </a:rPr>
              <a:t>INTRODUCING V-1000: MORE CAPACITY, MORE FLEXIBILITY</a:t>
            </a:r>
            <a:endParaRPr lang="en-US" sz="1400" kern="0" dirty="0">
              <a:solidFill>
                <a:srgbClr val="213A6D"/>
              </a:solidFill>
              <a:ea typeface="ＭＳ Ｐゴシック" pitchFamily="-107" charset="-128"/>
              <a:cs typeface="Arial" pitchFamily="34" charset="0"/>
            </a:endParaRPr>
          </a:p>
          <a:p>
            <a:pPr lvl="1">
              <a:lnSpc>
                <a:spcPct val="200000"/>
              </a:lnSpc>
            </a:pPr>
            <a:r>
              <a:rPr lang="en-US" sz="1400" kern="0" dirty="0">
                <a:solidFill>
                  <a:srgbClr val="213A6D"/>
                </a:solidFill>
                <a:ea typeface="ＭＳ Ｐゴシック" pitchFamily="-107" charset="-128"/>
                <a:cs typeface="Arial" pitchFamily="34" charset="0"/>
                <a:hlinkClick r:id="rId4" action="ppaction://hlinksldjump"/>
              </a:rPr>
              <a:t>V-1000: IMPRESSIVE FACTS AND FIGURES</a:t>
            </a:r>
            <a:endParaRPr lang="en-US" sz="1400" kern="0" dirty="0">
              <a:solidFill>
                <a:srgbClr val="213A6D"/>
              </a:solidFill>
              <a:ea typeface="ＭＳ Ｐゴシック" pitchFamily="-107" charset="-128"/>
              <a:cs typeface="Arial" pitchFamily="34" charset="0"/>
            </a:endParaRPr>
          </a:p>
          <a:p>
            <a:pPr lvl="1">
              <a:lnSpc>
                <a:spcPct val="200000"/>
              </a:lnSpc>
            </a:pPr>
            <a:r>
              <a:rPr lang="en-US" sz="1400" kern="0" dirty="0">
                <a:solidFill>
                  <a:srgbClr val="213A6D"/>
                </a:solidFill>
                <a:ea typeface="ＭＳ Ｐゴシック" pitchFamily="-107" charset="-128"/>
                <a:cs typeface="Arial" pitchFamily="34" charset="0"/>
                <a:hlinkClick r:id="rId5" action="ppaction://hlinksldjump"/>
              </a:rPr>
              <a:t>V-1000: SPECIFICATIONS SINGLE TEMPERATURE</a:t>
            </a:r>
            <a:endParaRPr lang="en-US" sz="1400" kern="0" dirty="0">
              <a:solidFill>
                <a:srgbClr val="213A6D"/>
              </a:solidFill>
              <a:ea typeface="ＭＳ Ｐゴシック" pitchFamily="-107" charset="-128"/>
              <a:cs typeface="Arial" pitchFamily="34" charset="0"/>
            </a:endParaRPr>
          </a:p>
          <a:p>
            <a:pPr lvl="1">
              <a:lnSpc>
                <a:spcPct val="200000"/>
              </a:lnSpc>
            </a:pPr>
            <a:r>
              <a:rPr lang="en-US" sz="1400" kern="0" dirty="0">
                <a:solidFill>
                  <a:srgbClr val="213A6D"/>
                </a:solidFill>
                <a:ea typeface="ＭＳ Ｐゴシック" pitchFamily="-107" charset="-128"/>
                <a:cs typeface="Arial" pitchFamily="34" charset="0"/>
                <a:hlinkClick r:id="rId6" action="ppaction://hlinksldjump"/>
              </a:rPr>
              <a:t>V-1000: SPECIFICATIONS MULTI-TEMPERATURE</a:t>
            </a:r>
            <a:endParaRPr lang="en-US" sz="1400" kern="0" dirty="0">
              <a:solidFill>
                <a:srgbClr val="213A6D"/>
              </a:solidFill>
              <a:ea typeface="ＭＳ Ｐゴシック" pitchFamily="-107" charset="-128"/>
              <a:cs typeface="Arial" pitchFamily="34" charset="0"/>
            </a:endParaRPr>
          </a:p>
          <a:p>
            <a:pPr lvl="1">
              <a:lnSpc>
                <a:spcPct val="200000"/>
              </a:lnSpc>
            </a:pPr>
            <a:r>
              <a:rPr lang="en-US" sz="1400" kern="0" dirty="0">
                <a:solidFill>
                  <a:srgbClr val="213A6D"/>
                </a:solidFill>
                <a:ea typeface="ＭＳ Ｐゴシック" pitchFamily="-107" charset="-128"/>
                <a:cs typeface="Arial" pitchFamily="34" charset="0"/>
                <a:hlinkClick r:id="rId7" action="ppaction://hlinksldjump"/>
              </a:rPr>
              <a:t>V-1000: SPECIFICATIONS DIMENSIONS CONDENSER UNIT</a:t>
            </a:r>
            <a:endParaRPr lang="en-US" sz="1400" kern="0" dirty="0">
              <a:solidFill>
                <a:srgbClr val="213A6D"/>
              </a:solidFill>
              <a:ea typeface="ＭＳ Ｐゴシック" pitchFamily="-107" charset="-128"/>
              <a:cs typeface="Arial" pitchFamily="34" charset="0"/>
            </a:endParaRPr>
          </a:p>
          <a:p>
            <a:pPr lvl="1">
              <a:lnSpc>
                <a:spcPct val="200000"/>
              </a:lnSpc>
            </a:pPr>
            <a:r>
              <a:rPr lang="en-US" sz="1400" kern="0" dirty="0">
                <a:solidFill>
                  <a:srgbClr val="213A6D"/>
                </a:solidFill>
                <a:ea typeface="ＭＳ Ｐゴシック" pitchFamily="-107" charset="-128"/>
                <a:cs typeface="Arial" pitchFamily="34" charset="0"/>
                <a:hlinkClick r:id="rId8" action="ppaction://hlinksldjump"/>
              </a:rPr>
              <a:t>V-1000: SPECIFICATIONS DIMENSIONS EVAPORATORS</a:t>
            </a:r>
            <a:r>
              <a:rPr lang="en-US" sz="1400" kern="0" dirty="0">
                <a:solidFill>
                  <a:srgbClr val="213A6D"/>
                </a:solidFill>
                <a:ea typeface="ＭＳ Ｐゴシック" pitchFamily="-107" charset="-128"/>
                <a:cs typeface="Arial" pitchFamily="34" charset="0"/>
              </a:rPr>
              <a:t>	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900000" y="1859279"/>
            <a:ext cx="5112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900000" y="2285999"/>
            <a:ext cx="5112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900000" y="2712719"/>
            <a:ext cx="5112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hlinkClick r:id="rId8" action="ppaction://hlinksldjump"/>
          </p:cNvPr>
          <p:cNvSpPr/>
          <p:nvPr/>
        </p:nvSpPr>
        <p:spPr>
          <a:xfrm>
            <a:off x="5784006" y="3245955"/>
            <a:ext cx="1899920" cy="223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hlinkClick r:id="rId8" action="ppaction://hlinksldjump"/>
          </p:cNvPr>
          <p:cNvSpPr/>
          <p:nvPr/>
        </p:nvSpPr>
        <p:spPr>
          <a:xfrm>
            <a:off x="5784006" y="3682835"/>
            <a:ext cx="1747520" cy="233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FCE878-9C7C-1242-9754-52BCAA10ACB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4021" y="3813518"/>
            <a:ext cx="6307979" cy="19624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C14295-4DB4-094C-AC07-5C114C7CCB0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121" y="5511682"/>
            <a:ext cx="1052718" cy="26431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2999F1-35ED-C540-B8E7-FD2FC294CA42}"/>
              </a:ext>
            </a:extLst>
          </p:cNvPr>
          <p:cNvCxnSpPr>
            <a:cxnSpLocks/>
          </p:cNvCxnSpPr>
          <p:nvPr/>
        </p:nvCxnSpPr>
        <p:spPr>
          <a:xfrm>
            <a:off x="900000" y="3176546"/>
            <a:ext cx="5112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8336B6-EC7F-2744-8181-84A9D1ADF658}"/>
              </a:ext>
            </a:extLst>
          </p:cNvPr>
          <p:cNvCxnSpPr>
            <a:cxnSpLocks/>
          </p:cNvCxnSpPr>
          <p:nvPr/>
        </p:nvCxnSpPr>
        <p:spPr>
          <a:xfrm>
            <a:off x="900000" y="3600616"/>
            <a:ext cx="5112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5595E2-1190-5B4E-9DAE-DB6DE7D2787A}"/>
              </a:ext>
            </a:extLst>
          </p:cNvPr>
          <p:cNvCxnSpPr>
            <a:cxnSpLocks/>
          </p:cNvCxnSpPr>
          <p:nvPr/>
        </p:nvCxnSpPr>
        <p:spPr>
          <a:xfrm>
            <a:off x="900000" y="4037938"/>
            <a:ext cx="5112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250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06ECE1-9A7F-CA41-8CAE-2323380906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0585" y="1305756"/>
            <a:ext cx="4501414" cy="555224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© Thermo King 2021. Strictly confidential.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V-1000?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9253" y="1427067"/>
            <a:ext cx="6845300" cy="45720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HIGH POWER, LOW COST</a:t>
            </a:r>
            <a:endParaRPr lang="en-GB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3" name="Picture 2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5942" y="135941"/>
            <a:ext cx="419100" cy="36195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19253" y="2029322"/>
            <a:ext cx="6845301" cy="43448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VEHICLE-POWERED SOLUTION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ea typeface="+mj-ea"/>
                <a:cs typeface="+mj-cs"/>
              </a:rPr>
              <a:t>The all-new V-1000 easily matches the performance of the leading diesel offerings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ea typeface="+mj-ea"/>
                <a:cs typeface="+mj-cs"/>
              </a:rPr>
              <a:t>Low cost of operation, low weight and compact size of a vehicle-powered unit. 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endParaRPr lang="en-US" sz="1400" dirty="0"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fr-BE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THERE’S A CHANGE COMING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Equipped with a compressor exclusively developed for Thermo King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Performance previously unattainable in units of this type. 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Competitive initial investment compared to diesel powered unit 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High cooling capacity and high airflow guarantee load protection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Total costs of ownership due to low maintenance costs and low fuel consumption.</a:t>
            </a:r>
          </a:p>
        </p:txBody>
      </p:sp>
    </p:spTree>
    <p:extLst>
      <p:ext uri="{BB962C8B-B14F-4D97-AF65-F5344CB8AC3E}">
        <p14:creationId xmlns:p14="http://schemas.microsoft.com/office/powerpoint/2010/main" val="146096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C20C16-8208-4A46-AE78-F0E43C1EC0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0557" y="1282012"/>
            <a:ext cx="5751443" cy="5575988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Thermo King 2021. Strictly confidential.</a:t>
            </a:r>
            <a:endParaRPr lang="fr-B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INTRODUCING V-1000</a:t>
            </a:r>
          </a:p>
        </p:txBody>
      </p:sp>
      <p:pic>
        <p:nvPicPr>
          <p:cNvPr id="23" name="Picture 2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5942" y="135941"/>
            <a:ext cx="419100" cy="3619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9253" y="2029322"/>
            <a:ext cx="5376747" cy="365234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Sustainability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fr-BE" sz="1400" dirty="0" err="1">
                <a:sym typeface="Wingdings" panose="05000000000000000000" pitchFamily="2" charset="2"/>
              </a:rPr>
              <a:t>These</a:t>
            </a:r>
            <a:r>
              <a:rPr lang="fr-BE" sz="1400" dirty="0">
                <a:sym typeface="Wingdings" panose="05000000000000000000" pitchFamily="2" charset="2"/>
              </a:rPr>
              <a:t> are </a:t>
            </a:r>
            <a:r>
              <a:rPr lang="fr-BE" sz="1400" dirty="0" err="1">
                <a:sym typeface="Wingdings" panose="05000000000000000000" pitchFamily="2" charset="2"/>
              </a:rPr>
              <a:t>just</a:t>
            </a:r>
            <a:r>
              <a:rPr lang="fr-BE" sz="1400" dirty="0">
                <a:sym typeface="Wingdings" panose="05000000000000000000" pitchFamily="2" charset="2"/>
              </a:rPr>
              <a:t> </a:t>
            </a:r>
            <a:r>
              <a:rPr lang="fr-BE" sz="1400" dirty="0" err="1">
                <a:sym typeface="Wingdings" panose="05000000000000000000" pitchFamily="2" charset="2"/>
              </a:rPr>
              <a:t>some</a:t>
            </a:r>
            <a:r>
              <a:rPr lang="fr-BE" sz="1400" dirty="0">
                <a:sym typeface="Wingdings" panose="05000000000000000000" pitchFamily="2" charset="2"/>
              </a:rPr>
              <a:t> of the key </a:t>
            </a:r>
            <a:r>
              <a:rPr lang="fr-BE" sz="1400" dirty="0" err="1">
                <a:sym typeface="Wingdings" panose="05000000000000000000" pitchFamily="2" charset="2"/>
              </a:rPr>
              <a:t>environmental</a:t>
            </a:r>
            <a:r>
              <a:rPr lang="fr-BE" sz="1400" dirty="0">
                <a:sym typeface="Wingdings" panose="05000000000000000000" pitchFamily="2" charset="2"/>
              </a:rPr>
              <a:t> </a:t>
            </a:r>
            <a:r>
              <a:rPr lang="fr-BE" sz="1400" dirty="0" err="1">
                <a:sym typeface="Wingdings" panose="05000000000000000000" pitchFamily="2" charset="2"/>
              </a:rPr>
              <a:t>benefits</a:t>
            </a:r>
            <a:r>
              <a:rPr lang="fr-BE" sz="1400" dirty="0">
                <a:sym typeface="Wingdings" panose="05000000000000000000" pitchFamily="2" charset="2"/>
              </a:rPr>
              <a:t> of </a:t>
            </a:r>
            <a:r>
              <a:rPr lang="fr-BE" sz="1400" dirty="0" err="1">
                <a:sym typeface="Wingdings" panose="05000000000000000000" pitchFamily="2" charset="2"/>
              </a:rPr>
              <a:t>this</a:t>
            </a:r>
            <a:r>
              <a:rPr lang="fr-BE" sz="1400" dirty="0">
                <a:sym typeface="Wingdings" panose="05000000000000000000" pitchFamily="2" charset="2"/>
              </a:rPr>
              <a:t> </a:t>
            </a:r>
            <a:r>
              <a:rPr lang="fr-BE" sz="1400" dirty="0" err="1">
                <a:sym typeface="Wingdings" panose="05000000000000000000" pitchFamily="2" charset="2"/>
              </a:rPr>
              <a:t>remarkable</a:t>
            </a:r>
            <a:r>
              <a:rPr lang="fr-BE" sz="1400" dirty="0">
                <a:sym typeface="Wingdings" panose="05000000000000000000" pitchFamily="2" charset="2"/>
              </a:rPr>
              <a:t> system: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BE" sz="1400" dirty="0">
                <a:sym typeface="Wingdings" panose="05000000000000000000" pitchFamily="2" charset="2"/>
              </a:rPr>
              <a:t>No diesel </a:t>
            </a:r>
            <a:r>
              <a:rPr lang="fr-BE" sz="1400" dirty="0" err="1">
                <a:sym typeface="Wingdings" panose="05000000000000000000" pitchFamily="2" charset="2"/>
              </a:rPr>
              <a:t>emissions</a:t>
            </a:r>
            <a:r>
              <a:rPr lang="fr-BE" sz="1400" dirty="0">
                <a:sym typeface="Wingdings" panose="05000000000000000000" pitchFamily="2" charset="2"/>
              </a:rPr>
              <a:t> </a:t>
            </a:r>
            <a:r>
              <a:rPr lang="fr-BE" sz="1400" dirty="0" err="1">
                <a:sym typeface="Wingdings" panose="05000000000000000000" pitchFamily="2" charset="2"/>
              </a:rPr>
              <a:t>from</a:t>
            </a:r>
            <a:r>
              <a:rPr lang="fr-BE" sz="1400" dirty="0">
                <a:sym typeface="Wingdings" panose="05000000000000000000" pitchFamily="2" charset="2"/>
              </a:rPr>
              <a:t> the unit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BE" sz="1400" dirty="0">
                <a:sym typeface="Wingdings" panose="05000000000000000000" pitchFamily="2" charset="2"/>
              </a:rPr>
              <a:t>No CO</a:t>
            </a:r>
            <a:r>
              <a:rPr lang="fr-BE" sz="1400" baseline="-25000" dirty="0">
                <a:sym typeface="Wingdings" panose="05000000000000000000" pitchFamily="2" charset="2"/>
              </a:rPr>
              <a:t>2</a:t>
            </a:r>
            <a:r>
              <a:rPr lang="fr-BE" sz="1400" dirty="0">
                <a:sym typeface="Wingdings" panose="05000000000000000000" pitchFamily="2" charset="2"/>
              </a:rPr>
              <a:t> </a:t>
            </a:r>
            <a:r>
              <a:rPr lang="fr-BE" sz="1400" dirty="0" err="1">
                <a:sym typeface="Wingdings" panose="05000000000000000000" pitchFamily="2" charset="2"/>
              </a:rPr>
              <a:t>emissions</a:t>
            </a:r>
            <a:r>
              <a:rPr lang="fr-BE" sz="1400" dirty="0">
                <a:sym typeface="Wingdings" panose="05000000000000000000" pitchFamily="2" charset="2"/>
              </a:rPr>
              <a:t> </a:t>
            </a:r>
            <a:r>
              <a:rPr lang="fr-BE" sz="1400" dirty="0" err="1">
                <a:sym typeface="Wingdings" panose="05000000000000000000" pitchFamily="2" charset="2"/>
              </a:rPr>
              <a:t>from</a:t>
            </a:r>
            <a:r>
              <a:rPr lang="fr-BE" sz="1400" dirty="0">
                <a:sym typeface="Wingdings" panose="05000000000000000000" pitchFamily="2" charset="2"/>
              </a:rPr>
              <a:t> the unit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BE" sz="1400" dirty="0" err="1">
                <a:sym typeface="Wingdings" panose="05000000000000000000" pitchFamily="2" charset="2"/>
              </a:rPr>
              <a:t>Low</a:t>
            </a:r>
            <a:r>
              <a:rPr lang="fr-BE" sz="1400" dirty="0">
                <a:sym typeface="Wingdings" panose="05000000000000000000" pitchFamily="2" charset="2"/>
              </a:rPr>
              <a:t> noise </a:t>
            </a:r>
            <a:r>
              <a:rPr lang="fr-BE" sz="1400" dirty="0" err="1">
                <a:sym typeface="Wingdings" panose="05000000000000000000" pitchFamily="2" charset="2"/>
              </a:rPr>
              <a:t>when</a:t>
            </a:r>
            <a:r>
              <a:rPr lang="fr-BE" sz="1400" dirty="0">
                <a:sym typeface="Wingdings" panose="05000000000000000000" pitchFamily="2" charset="2"/>
              </a:rPr>
              <a:t> in </a:t>
            </a:r>
            <a:r>
              <a:rPr lang="fr-BE" sz="1400" dirty="0" err="1">
                <a:sym typeface="Wingdings" panose="05000000000000000000" pitchFamily="2" charset="2"/>
              </a:rPr>
              <a:t>operation</a:t>
            </a:r>
            <a:endParaRPr lang="fr-BE" sz="14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BE" sz="1400" dirty="0" err="1">
                <a:sym typeface="Wingdings" panose="05000000000000000000" pitchFamily="2" charset="2"/>
              </a:rPr>
              <a:t>Less</a:t>
            </a:r>
            <a:r>
              <a:rPr lang="fr-BE" sz="1400" dirty="0">
                <a:sym typeface="Wingdings" panose="05000000000000000000" pitchFamily="2" charset="2"/>
              </a:rPr>
              <a:t> </a:t>
            </a:r>
            <a:r>
              <a:rPr lang="fr-BE" sz="1400" dirty="0" err="1">
                <a:sym typeface="Wingdings" panose="05000000000000000000" pitchFamily="2" charset="2"/>
              </a:rPr>
              <a:t>additional</a:t>
            </a:r>
            <a:r>
              <a:rPr lang="fr-BE" sz="1400" dirty="0">
                <a:sym typeface="Wingdings" panose="05000000000000000000" pitchFamily="2" charset="2"/>
              </a:rPr>
              <a:t> </a:t>
            </a:r>
            <a:r>
              <a:rPr lang="fr-BE" sz="1400" dirty="0" err="1">
                <a:sym typeface="Wingdings" panose="05000000000000000000" pitchFamily="2" charset="2"/>
              </a:rPr>
              <a:t>weight</a:t>
            </a:r>
            <a:r>
              <a:rPr lang="fr-BE" sz="1400" dirty="0">
                <a:sym typeface="Wingdings" panose="05000000000000000000" pitchFamily="2" charset="2"/>
              </a:rPr>
              <a:t> on the </a:t>
            </a:r>
            <a:r>
              <a:rPr lang="fr-BE" sz="1400" dirty="0" err="1">
                <a:sym typeface="Wingdings" panose="05000000000000000000" pitchFamily="2" charset="2"/>
              </a:rPr>
              <a:t>vehicle</a:t>
            </a:r>
            <a:endParaRPr lang="fr-BE" sz="14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BE" sz="1400" dirty="0">
                <a:sym typeface="Wingdings" panose="05000000000000000000" pitchFamily="2" charset="2"/>
              </a:rPr>
              <a:t>More cargo </a:t>
            </a:r>
            <a:r>
              <a:rPr lang="fr-BE" sz="1400" dirty="0" err="1">
                <a:sym typeface="Wingdings" panose="05000000000000000000" pitchFamily="2" charset="2"/>
              </a:rPr>
              <a:t>carried</a:t>
            </a:r>
            <a:r>
              <a:rPr lang="fr-BE" sz="1400" dirty="0">
                <a:sym typeface="Wingdings" panose="05000000000000000000" pitchFamily="2" charset="2"/>
              </a:rPr>
              <a:t> per </a:t>
            </a:r>
            <a:r>
              <a:rPr lang="fr-BE" sz="1400" dirty="0" err="1">
                <a:sym typeface="Wingdings" panose="05000000000000000000" pitchFamily="2" charset="2"/>
              </a:rPr>
              <a:t>journey</a:t>
            </a:r>
            <a:endParaRPr lang="fr-BE" sz="14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BE" sz="1400" dirty="0" err="1">
                <a:sym typeface="Wingdings" panose="05000000000000000000" pitchFamily="2" charset="2"/>
              </a:rPr>
              <a:t>Easily</a:t>
            </a:r>
            <a:r>
              <a:rPr lang="fr-BE" sz="1400" dirty="0">
                <a:sym typeface="Wingdings" panose="05000000000000000000" pitchFamily="2" charset="2"/>
              </a:rPr>
              <a:t> </a:t>
            </a:r>
            <a:r>
              <a:rPr lang="fr-BE" sz="1400" dirty="0" err="1">
                <a:sym typeface="Wingdings" panose="05000000000000000000" pitchFamily="2" charset="2"/>
              </a:rPr>
              <a:t>installed</a:t>
            </a:r>
            <a:r>
              <a:rPr lang="fr-BE" sz="1400" dirty="0">
                <a:sym typeface="Wingdings" panose="05000000000000000000" pitchFamily="2" charset="2"/>
              </a:rPr>
              <a:t> on progressive </a:t>
            </a:r>
            <a:r>
              <a:rPr lang="fr-BE" sz="1400" dirty="0" err="1">
                <a:sym typeface="Wingdings" panose="05000000000000000000" pitchFamily="2" charset="2"/>
              </a:rPr>
              <a:t>fleets</a:t>
            </a:r>
            <a:r>
              <a:rPr lang="fr-BE" sz="1400" dirty="0">
                <a:sym typeface="Wingdings" panose="05000000000000000000" pitchFamily="2" charset="2"/>
              </a:rPr>
              <a:t> </a:t>
            </a:r>
            <a:r>
              <a:rPr lang="fr-BE" sz="1400" dirty="0" err="1">
                <a:sym typeface="Wingdings" panose="05000000000000000000" pitchFamily="2" charset="2"/>
              </a:rPr>
              <a:t>using</a:t>
            </a:r>
            <a:br>
              <a:rPr lang="fr-BE" sz="1400" dirty="0">
                <a:sym typeface="Wingdings" panose="05000000000000000000" pitchFamily="2" charset="2"/>
              </a:rPr>
            </a:br>
            <a:r>
              <a:rPr lang="fr-BE" sz="1400" dirty="0">
                <a:sym typeface="Wingdings" panose="05000000000000000000" pitchFamily="2" charset="2"/>
              </a:rPr>
              <a:t>LNG/CNG or </a:t>
            </a:r>
            <a:r>
              <a:rPr lang="fr-BE" sz="1400" dirty="0" err="1">
                <a:sym typeface="Wingdings" panose="05000000000000000000" pitchFamily="2" charset="2"/>
              </a:rPr>
              <a:t>bio-diesel</a:t>
            </a:r>
            <a:r>
              <a:rPr lang="fr-BE" sz="1400" dirty="0">
                <a:sym typeface="Wingdings" panose="05000000000000000000" pitchFamily="2" charset="2"/>
              </a:rPr>
              <a:t>. 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1400" dirty="0">
              <a:ea typeface="+mj-ea"/>
              <a:cs typeface="+mj-cs"/>
              <a:sym typeface="Wingdings" panose="05000000000000000000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253" y="1427067"/>
            <a:ext cx="6845300" cy="45720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MORE CAPACITY, MORE FLEXIBILITY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F532C4-21C2-ED48-9D0C-FF53A57E638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3748" y="5920474"/>
            <a:ext cx="145420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2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2E8AA4-81C3-604B-B0BD-BB03689C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7922" y="1282898"/>
            <a:ext cx="6954078" cy="5575101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Thermo King 2021. Strictly confidential.</a:t>
            </a:r>
            <a:endParaRPr lang="fr-B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INTRODUCING V-1000</a:t>
            </a:r>
          </a:p>
        </p:txBody>
      </p:sp>
      <p:pic>
        <p:nvPicPr>
          <p:cNvPr id="23" name="Picture 2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5942" y="135941"/>
            <a:ext cx="419100" cy="3619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9253" y="2330593"/>
            <a:ext cx="4518669" cy="43448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Cost control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fr-BE" sz="1400" dirty="0">
                <a:sym typeface="Wingdings" panose="05000000000000000000" pitchFamily="2" charset="2"/>
              </a:rPr>
              <a:t>The V-1000 </a:t>
            </a:r>
            <a:r>
              <a:rPr lang="fr-BE" sz="1400" dirty="0" err="1">
                <a:sym typeface="Wingdings" panose="05000000000000000000" pitchFamily="2" charset="2"/>
              </a:rPr>
              <a:t>positively</a:t>
            </a:r>
            <a:r>
              <a:rPr lang="fr-BE" sz="1400" dirty="0">
                <a:sym typeface="Wingdings" panose="05000000000000000000" pitchFamily="2" charset="2"/>
              </a:rPr>
              <a:t> impacts Total </a:t>
            </a:r>
            <a:r>
              <a:rPr lang="fr-BE" sz="1400" dirty="0" err="1">
                <a:sym typeface="Wingdings" panose="05000000000000000000" pitchFamily="2" charset="2"/>
              </a:rPr>
              <a:t>Cost</a:t>
            </a:r>
            <a:br>
              <a:rPr lang="fr-BE" sz="1400" dirty="0">
                <a:sym typeface="Wingdings" panose="05000000000000000000" pitchFamily="2" charset="2"/>
              </a:rPr>
            </a:br>
            <a:r>
              <a:rPr lang="fr-BE" sz="1400" dirty="0">
                <a:sym typeface="Wingdings" panose="05000000000000000000" pitchFamily="2" charset="2"/>
              </a:rPr>
              <a:t>of </a:t>
            </a:r>
            <a:r>
              <a:rPr lang="fr-BE" sz="1400" dirty="0" err="1">
                <a:sym typeface="Wingdings" panose="05000000000000000000" pitchFamily="2" charset="2"/>
              </a:rPr>
              <a:t>Operation</a:t>
            </a:r>
            <a:r>
              <a:rPr lang="fr-BE" sz="1400" dirty="0">
                <a:sym typeface="Wingdings" panose="05000000000000000000" pitchFamily="2" charset="2"/>
              </a:rPr>
              <a:t> (TCO) in </a:t>
            </a:r>
            <a:r>
              <a:rPr lang="fr-BE" sz="1400" dirty="0" err="1">
                <a:sym typeface="Wingdings" panose="05000000000000000000" pitchFamily="2" charset="2"/>
              </a:rPr>
              <a:t>these</a:t>
            </a:r>
            <a:r>
              <a:rPr lang="fr-BE" sz="1400" dirty="0">
                <a:sym typeface="Wingdings" panose="05000000000000000000" pitchFamily="2" charset="2"/>
              </a:rPr>
              <a:t> key areas: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BE" sz="1400" dirty="0">
                <a:sym typeface="Wingdings" panose="05000000000000000000" pitchFamily="2" charset="2"/>
              </a:rPr>
              <a:t>Up to 54% </a:t>
            </a:r>
            <a:r>
              <a:rPr lang="fr-BE" sz="1400" dirty="0" err="1">
                <a:sym typeface="Wingdings" panose="05000000000000000000" pitchFamily="2" charset="2"/>
              </a:rPr>
              <a:t>less</a:t>
            </a:r>
            <a:r>
              <a:rPr lang="fr-BE" sz="1400" dirty="0">
                <a:sym typeface="Wingdings" panose="05000000000000000000" pitchFamily="2" charset="2"/>
              </a:rPr>
              <a:t> fuel </a:t>
            </a:r>
            <a:r>
              <a:rPr lang="fr-BE" sz="1400" dirty="0" err="1">
                <a:sym typeface="Wingdings" panose="05000000000000000000" pitchFamily="2" charset="2"/>
              </a:rPr>
              <a:t>consumption</a:t>
            </a:r>
            <a:r>
              <a:rPr lang="fr-BE" sz="1400" dirty="0">
                <a:sym typeface="Wingdings" panose="05000000000000000000" pitchFamily="2" charset="2"/>
              </a:rPr>
              <a:t> </a:t>
            </a:r>
            <a:r>
              <a:rPr lang="fr-BE" sz="1400" dirty="0" err="1">
                <a:sym typeface="Wingdings" panose="05000000000000000000" pitchFamily="2" charset="2"/>
              </a:rPr>
              <a:t>than</a:t>
            </a:r>
            <a:br>
              <a:rPr lang="fr-BE" sz="1400" dirty="0">
                <a:sym typeface="Wingdings" panose="05000000000000000000" pitchFamily="2" charset="2"/>
              </a:rPr>
            </a:br>
            <a:r>
              <a:rPr lang="fr-BE" sz="1400" dirty="0">
                <a:sym typeface="Wingdings" panose="05000000000000000000" pitchFamily="2" charset="2"/>
              </a:rPr>
              <a:t>an </a:t>
            </a:r>
            <a:r>
              <a:rPr lang="fr-BE" sz="1400" dirty="0" err="1">
                <a:sym typeface="Wingdings" panose="05000000000000000000" pitchFamily="2" charset="2"/>
              </a:rPr>
              <a:t>equivalent</a:t>
            </a:r>
            <a:r>
              <a:rPr lang="fr-BE" sz="1400" dirty="0">
                <a:sym typeface="Wingdings" panose="05000000000000000000" pitchFamily="2" charset="2"/>
              </a:rPr>
              <a:t> self-</a:t>
            </a:r>
            <a:r>
              <a:rPr lang="fr-BE" sz="1400" dirty="0" err="1">
                <a:sym typeface="Wingdings" panose="05000000000000000000" pitchFamily="2" charset="2"/>
              </a:rPr>
              <a:t>powered</a:t>
            </a:r>
            <a:r>
              <a:rPr lang="fr-BE" sz="1400" dirty="0">
                <a:sym typeface="Wingdings" panose="05000000000000000000" pitchFamily="2" charset="2"/>
              </a:rPr>
              <a:t> system.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BE" sz="1400" dirty="0">
                <a:sym typeface="Wingdings" panose="05000000000000000000" pitchFamily="2" charset="2"/>
              </a:rPr>
              <a:t>Maintenance </a:t>
            </a:r>
            <a:r>
              <a:rPr lang="fr-BE" sz="1400" dirty="0" err="1">
                <a:sym typeface="Wingdings" panose="05000000000000000000" pitchFamily="2" charset="2"/>
              </a:rPr>
              <a:t>costs</a:t>
            </a:r>
            <a:r>
              <a:rPr lang="fr-BE" sz="1400" dirty="0">
                <a:sym typeface="Wingdings" panose="05000000000000000000" pitchFamily="2" charset="2"/>
              </a:rPr>
              <a:t> </a:t>
            </a:r>
            <a:r>
              <a:rPr lang="fr-BE" sz="1400" dirty="0" err="1">
                <a:sym typeface="Wingdings" panose="05000000000000000000" pitchFamily="2" charset="2"/>
              </a:rPr>
              <a:t>including</a:t>
            </a:r>
            <a:r>
              <a:rPr lang="fr-BE" sz="1400" dirty="0">
                <a:sym typeface="Wingdings" panose="05000000000000000000" pitchFamily="2" charset="2"/>
              </a:rPr>
              <a:t> </a:t>
            </a:r>
            <a:r>
              <a:rPr lang="fr-BE" sz="1400" dirty="0" err="1">
                <a:sym typeface="Wingdings" panose="05000000000000000000" pitchFamily="2" charset="2"/>
              </a:rPr>
              <a:t>both</a:t>
            </a:r>
            <a:r>
              <a:rPr lang="fr-BE" sz="1400" dirty="0">
                <a:sym typeface="Wingdings" panose="05000000000000000000" pitchFamily="2" charset="2"/>
              </a:rPr>
              <a:t> parts</a:t>
            </a:r>
            <a:br>
              <a:rPr lang="fr-BE" sz="1400" dirty="0">
                <a:sym typeface="Wingdings" panose="05000000000000000000" pitchFamily="2" charset="2"/>
              </a:rPr>
            </a:br>
            <a:r>
              <a:rPr lang="fr-BE" sz="1400" dirty="0">
                <a:sym typeface="Wingdings" panose="05000000000000000000" pitchFamily="2" charset="2"/>
              </a:rPr>
              <a:t>and labour are </a:t>
            </a:r>
            <a:r>
              <a:rPr lang="fr-BE" sz="1400" dirty="0" err="1">
                <a:sym typeface="Wingdings" panose="05000000000000000000" pitchFamily="2" charset="2"/>
              </a:rPr>
              <a:t>cut</a:t>
            </a:r>
            <a:r>
              <a:rPr lang="fr-BE" sz="1400" dirty="0">
                <a:sym typeface="Wingdings" panose="05000000000000000000" pitchFamily="2" charset="2"/>
              </a:rPr>
              <a:t> by up to 33%.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fr-BE" sz="1400" dirty="0">
              <a:sym typeface="Wingdings" panose="05000000000000000000" pitchFamily="2" charset="2"/>
            </a:endParaRPr>
          </a:p>
          <a:p>
            <a:pPr indent="-285750">
              <a:lnSpc>
                <a:spcPct val="150000"/>
              </a:lnSpc>
              <a:buClr>
                <a:srgbClr val="00B0F0"/>
              </a:buClr>
            </a:pPr>
            <a:r>
              <a:rPr lang="fr-BE" sz="1600" b="1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Load</a:t>
            </a:r>
            <a:r>
              <a:rPr lang="fr-BE" sz="1600" b="1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protection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BE" sz="1400" dirty="0">
                <a:sym typeface="Wingdings" panose="05000000000000000000" pitchFamily="2" charset="2"/>
              </a:rPr>
              <a:t>The V-1000 </a:t>
            </a:r>
            <a:r>
              <a:rPr lang="fr-BE" sz="1400" dirty="0" err="1">
                <a:sym typeface="Wingdings" panose="05000000000000000000" pitchFamily="2" charset="2"/>
              </a:rPr>
              <a:t>features</a:t>
            </a:r>
            <a:r>
              <a:rPr lang="fr-BE" sz="1400" dirty="0">
                <a:sym typeface="Wingdings" panose="05000000000000000000" pitchFamily="2" charset="2"/>
              </a:rPr>
              <a:t> </a:t>
            </a:r>
            <a:r>
              <a:rPr lang="fr-BE" sz="1400" dirty="0" err="1">
                <a:sym typeface="Wingdings" panose="05000000000000000000" pitchFamily="2" charset="2"/>
              </a:rPr>
              <a:t>exceptional</a:t>
            </a:r>
            <a:r>
              <a:rPr lang="fr-BE" sz="1400" dirty="0">
                <a:sym typeface="Wingdings" panose="05000000000000000000" pitchFamily="2" charset="2"/>
              </a:rPr>
              <a:t> performance </a:t>
            </a:r>
            <a:r>
              <a:rPr lang="fr-BE" sz="1400" dirty="0" err="1">
                <a:sym typeface="Wingdings" panose="05000000000000000000" pitchFamily="2" charset="2"/>
              </a:rPr>
              <a:t>that</a:t>
            </a:r>
            <a:r>
              <a:rPr lang="fr-BE" sz="1400" dirty="0">
                <a:sym typeface="Wingdings" panose="05000000000000000000" pitchFamily="2" charset="2"/>
              </a:rPr>
              <a:t> </a:t>
            </a:r>
            <a:r>
              <a:rPr lang="fr-BE" sz="1400" dirty="0" err="1">
                <a:sym typeface="Wingdings" panose="05000000000000000000" pitchFamily="2" charset="2"/>
              </a:rPr>
              <a:t>competes</a:t>
            </a:r>
            <a:r>
              <a:rPr lang="fr-BE" sz="1400" dirty="0">
                <a:sym typeface="Wingdings" panose="05000000000000000000" pitchFamily="2" charset="2"/>
              </a:rPr>
              <a:t> </a:t>
            </a:r>
            <a:r>
              <a:rPr lang="fr-BE" sz="1400" dirty="0" err="1">
                <a:sym typeface="Wingdings" panose="05000000000000000000" pitchFamily="2" charset="2"/>
              </a:rPr>
              <a:t>directly</a:t>
            </a:r>
            <a:r>
              <a:rPr lang="fr-BE" sz="1400" dirty="0">
                <a:sym typeface="Wingdings" panose="05000000000000000000" pitchFamily="2" charset="2"/>
              </a:rPr>
              <a:t> </a:t>
            </a:r>
            <a:r>
              <a:rPr lang="fr-BE" sz="1400" dirty="0" err="1">
                <a:sym typeface="Wingdings" panose="05000000000000000000" pitchFamily="2" charset="2"/>
              </a:rPr>
              <a:t>with</a:t>
            </a:r>
            <a:r>
              <a:rPr lang="fr-BE" sz="1400" dirty="0">
                <a:sym typeface="Wingdings" panose="05000000000000000000" pitchFamily="2" charset="2"/>
              </a:rPr>
              <a:t> self-</a:t>
            </a:r>
            <a:r>
              <a:rPr lang="fr-BE" sz="1400" dirty="0" err="1">
                <a:sym typeface="Wingdings" panose="05000000000000000000" pitchFamily="2" charset="2"/>
              </a:rPr>
              <a:t>powered</a:t>
            </a:r>
            <a:r>
              <a:rPr lang="fr-BE" sz="1400" dirty="0">
                <a:sym typeface="Wingdings" panose="05000000000000000000" pitchFamily="2" charset="2"/>
              </a:rPr>
              <a:t> </a:t>
            </a:r>
            <a:r>
              <a:rPr lang="fr-BE" sz="1400" dirty="0" err="1">
                <a:sym typeface="Wingdings" panose="05000000000000000000" pitchFamily="2" charset="2"/>
              </a:rPr>
              <a:t>units</a:t>
            </a:r>
            <a:r>
              <a:rPr lang="fr-BE" sz="1400" dirty="0">
                <a:sym typeface="Wingdings" panose="05000000000000000000" pitchFamily="2" charset="2"/>
              </a:rPr>
              <a:t> and in </a:t>
            </a:r>
            <a:r>
              <a:rPr lang="fr-BE" sz="1400" dirty="0" err="1">
                <a:sym typeface="Wingdings" panose="05000000000000000000" pitchFamily="2" charset="2"/>
              </a:rPr>
              <a:t>many</a:t>
            </a:r>
            <a:r>
              <a:rPr lang="fr-BE" sz="1400" dirty="0">
                <a:sym typeface="Wingdings" panose="05000000000000000000" pitchFamily="2" charset="2"/>
              </a:rPr>
              <a:t> cases, </a:t>
            </a:r>
            <a:r>
              <a:rPr lang="fr-BE" sz="1400" dirty="0" err="1">
                <a:sym typeface="Wingdings" panose="05000000000000000000" pitchFamily="2" charset="2"/>
              </a:rPr>
              <a:t>even</a:t>
            </a:r>
            <a:r>
              <a:rPr lang="fr-BE" sz="1400" dirty="0">
                <a:sym typeface="Wingdings" panose="05000000000000000000" pitchFamily="2" charset="2"/>
              </a:rPr>
              <a:t> </a:t>
            </a:r>
            <a:r>
              <a:rPr lang="fr-BE" sz="1400" dirty="0" err="1">
                <a:sym typeface="Wingdings" panose="05000000000000000000" pitchFamily="2" charset="2"/>
              </a:rPr>
              <a:t>outperform</a:t>
            </a:r>
            <a:r>
              <a:rPr lang="fr-BE" sz="1400" dirty="0">
                <a:sym typeface="Wingdings" panose="05000000000000000000" pitchFamily="2" charset="2"/>
              </a:rPr>
              <a:t> </a:t>
            </a:r>
            <a:r>
              <a:rPr lang="fr-BE" sz="1400" dirty="0" err="1">
                <a:sym typeface="Wingdings" panose="05000000000000000000" pitchFamily="2" charset="2"/>
              </a:rPr>
              <a:t>them</a:t>
            </a:r>
            <a:r>
              <a:rPr lang="fr-BE" sz="1400" dirty="0">
                <a:sym typeface="Wingdings" panose="05000000000000000000" pitchFamily="2" charset="2"/>
              </a:rPr>
              <a:t>.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1400" dirty="0">
              <a:ea typeface="+mj-ea"/>
              <a:cs typeface="+mj-cs"/>
              <a:sym typeface="Wingdings" panose="05000000000000000000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253" y="1427067"/>
            <a:ext cx="4409338" cy="709612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MORE CAPACITY,</a:t>
            </a:r>
            <a:b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MORE FLEXIBILITY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7A7D7-7AF5-B243-8606-213E9693A4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3748" y="5920474"/>
            <a:ext cx="145420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11D9C7-D61D-154D-9332-3F2923562B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0008" y="1331060"/>
            <a:ext cx="5661991" cy="5526939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Thermo King 2021. Strictly confidential.</a:t>
            </a:r>
            <a:endParaRPr lang="fr-B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INTRODUCING V-1000</a:t>
            </a:r>
          </a:p>
        </p:txBody>
      </p:sp>
      <p:pic>
        <p:nvPicPr>
          <p:cNvPr id="23" name="Picture 2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5942" y="135941"/>
            <a:ext cx="419100" cy="3619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9253" y="2337330"/>
            <a:ext cx="5274043" cy="4621843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Productivity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US" sz="1400" dirty="0"/>
              <a:t>The V-1000 is an exceptional performer when compared with an equivalent diesel unit: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Weight is less than half of an equivalent unit, savings 250 kg without standby and 150 kg with standby.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Exceptional Flexibility: single or various multi-temperature configurations. 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Compact profile make it ideal for high cabs.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Compatible with multiple vehicle types including CNG, LNG or Biodiesel.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Available in both 12 V or 24 V.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Fit for trucks ranging from 3.5 Tn to 25 Tn depending on your application needs.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1400" dirty="0">
              <a:ea typeface="+mj-ea"/>
              <a:cs typeface="+mj-cs"/>
              <a:sym typeface="Wingdings" panose="05000000000000000000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253" y="1427067"/>
            <a:ext cx="6845300" cy="45720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MORE CAPACITY,</a:t>
            </a:r>
          </a:p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MORE FLEXIBILITY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49AFC6-7775-0B41-B74F-88577EAFB6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3748" y="6078702"/>
            <a:ext cx="145420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4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2012"/>
            <a:ext cx="12173952" cy="579585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Thermo King 2021. Strictly confidential.</a:t>
            </a:r>
            <a:endParaRPr lang="fr-BE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0" y="572400"/>
            <a:ext cx="11896725" cy="709612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V-1000: IMPRESSIVE FACTS AND FIGURES</a:t>
            </a: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5942" y="135941"/>
            <a:ext cx="419100" cy="361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B0F9BD-6633-7848-8A92-462DD0E18362}"/>
              </a:ext>
            </a:extLst>
          </p:cNvPr>
          <p:cNvSpPr/>
          <p:nvPr/>
        </p:nvSpPr>
        <p:spPr>
          <a:xfrm>
            <a:off x="730191" y="1356521"/>
            <a:ext cx="16436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E" sz="8000" spc="-300" dirty="0">
                <a:solidFill>
                  <a:schemeClr val="bg1"/>
                </a:solidFill>
              </a:rPr>
              <a:t>25</a:t>
            </a:r>
            <a:r>
              <a:rPr lang="en-BE" sz="24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CFD9ED-F8A7-FD4E-BCBB-87C5A321A995}"/>
              </a:ext>
            </a:extLst>
          </p:cNvPr>
          <p:cNvSpPr/>
          <p:nvPr/>
        </p:nvSpPr>
        <p:spPr>
          <a:xfrm>
            <a:off x="2221943" y="1716683"/>
            <a:ext cx="20407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</a:rPr>
              <a:t>more powerful than its nearest diesel equivalent unit(s). </a:t>
            </a:r>
            <a:endParaRPr lang="en-GB" sz="1400" dirty="0">
              <a:solidFill>
                <a:srgbClr val="FFFFFF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6C5CA0-A0A8-EF45-90B7-805B86F0EEDB}"/>
              </a:ext>
            </a:extLst>
          </p:cNvPr>
          <p:cNvSpPr/>
          <p:nvPr/>
        </p:nvSpPr>
        <p:spPr>
          <a:xfrm>
            <a:off x="730191" y="5044820"/>
            <a:ext cx="16436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E" sz="8000" spc="-300" dirty="0">
                <a:solidFill>
                  <a:schemeClr val="bg1"/>
                </a:solidFill>
              </a:rPr>
              <a:t>57</a:t>
            </a:r>
            <a:r>
              <a:rPr lang="en-BE" sz="24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C99D66-808B-7F4D-ACB8-3F16E1B18DD2}"/>
              </a:ext>
            </a:extLst>
          </p:cNvPr>
          <p:cNvSpPr/>
          <p:nvPr/>
        </p:nvSpPr>
        <p:spPr>
          <a:xfrm>
            <a:off x="2221943" y="5229487"/>
            <a:ext cx="2040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</a:rPr>
              <a:t>higher standby capacity than its nearest diesel equivalent unit(s).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0737BC-933C-984A-81CD-E899C772DED8}"/>
              </a:ext>
            </a:extLst>
          </p:cNvPr>
          <p:cNvSpPr/>
          <p:nvPr/>
        </p:nvSpPr>
        <p:spPr>
          <a:xfrm>
            <a:off x="8326403" y="1356521"/>
            <a:ext cx="16436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E" sz="8000" spc="-300" dirty="0">
                <a:solidFill>
                  <a:schemeClr val="bg1"/>
                </a:solidFill>
              </a:rPr>
              <a:t>31</a:t>
            </a:r>
            <a:r>
              <a:rPr lang="en-BE" sz="24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C5C0FB-EC33-B242-85B9-95E6CA8456B2}"/>
              </a:ext>
            </a:extLst>
          </p:cNvPr>
          <p:cNvSpPr/>
          <p:nvPr/>
        </p:nvSpPr>
        <p:spPr>
          <a:xfrm>
            <a:off x="9818155" y="1716683"/>
            <a:ext cx="20785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</a:rPr>
              <a:t>higher airflow than its nearest equivalent diesel unit(s).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9FF1AD-80E3-6D42-B8A5-602688EDD087}"/>
              </a:ext>
            </a:extLst>
          </p:cNvPr>
          <p:cNvSpPr/>
          <p:nvPr/>
        </p:nvSpPr>
        <p:spPr>
          <a:xfrm>
            <a:off x="8052209" y="5050120"/>
            <a:ext cx="20785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E" sz="8000" spc="-300" dirty="0">
                <a:solidFill>
                  <a:schemeClr val="bg1"/>
                </a:solidFill>
              </a:rPr>
              <a:t>1.3</a:t>
            </a:r>
            <a:r>
              <a:rPr lang="en-BE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FDCADB-B784-294F-89F6-8D4EC23CE7E8}"/>
              </a:ext>
            </a:extLst>
          </p:cNvPr>
          <p:cNvSpPr/>
          <p:nvPr/>
        </p:nvSpPr>
        <p:spPr>
          <a:xfrm>
            <a:off x="9818155" y="5229487"/>
            <a:ext cx="20785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</a:rPr>
              <a:t>higher heating capacity than its nearest equivalent diesel unit(s). 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7766B6-5060-244A-9BCF-3C6DD1E1A307}"/>
              </a:ext>
            </a:extLst>
          </p:cNvPr>
          <p:cNvCxnSpPr>
            <a:cxnSpLocks/>
          </p:cNvCxnSpPr>
          <p:nvPr/>
        </p:nvCxnSpPr>
        <p:spPr>
          <a:xfrm>
            <a:off x="900953" y="2679960"/>
            <a:ext cx="11967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049B97-D2A8-FD48-8C8D-DA0D964E3DEE}"/>
              </a:ext>
            </a:extLst>
          </p:cNvPr>
          <p:cNvCxnSpPr/>
          <p:nvPr/>
        </p:nvCxnSpPr>
        <p:spPr>
          <a:xfrm>
            <a:off x="2111188" y="2679960"/>
            <a:ext cx="981636" cy="8835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8AB1B1-AEC7-5047-80AB-5279EA0F64DB}"/>
              </a:ext>
            </a:extLst>
          </p:cNvPr>
          <p:cNvCxnSpPr>
            <a:cxnSpLocks/>
          </p:cNvCxnSpPr>
          <p:nvPr/>
        </p:nvCxnSpPr>
        <p:spPr>
          <a:xfrm>
            <a:off x="887506" y="6430427"/>
            <a:ext cx="31600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0F0C5E-62FF-A047-8308-B4F25CE5D05D}"/>
              </a:ext>
            </a:extLst>
          </p:cNvPr>
          <p:cNvCxnSpPr>
            <a:cxnSpLocks/>
          </p:cNvCxnSpPr>
          <p:nvPr/>
        </p:nvCxnSpPr>
        <p:spPr>
          <a:xfrm flipH="1">
            <a:off x="4047565" y="4823028"/>
            <a:ext cx="844585" cy="16073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E27B0D5-FA86-BB4C-97A9-D228B2CB8423}"/>
              </a:ext>
            </a:extLst>
          </p:cNvPr>
          <p:cNvCxnSpPr>
            <a:cxnSpLocks/>
          </p:cNvCxnSpPr>
          <p:nvPr/>
        </p:nvCxnSpPr>
        <p:spPr>
          <a:xfrm>
            <a:off x="8390027" y="6348580"/>
            <a:ext cx="31600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057AA31-A5C8-B545-AB29-A044004E4E0D}"/>
              </a:ext>
            </a:extLst>
          </p:cNvPr>
          <p:cNvCxnSpPr>
            <a:cxnSpLocks/>
          </p:cNvCxnSpPr>
          <p:nvPr/>
        </p:nvCxnSpPr>
        <p:spPr>
          <a:xfrm>
            <a:off x="7554263" y="4741181"/>
            <a:ext cx="844585" cy="16073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E3889F-F0A0-D24F-A3C3-80B55768199E}"/>
              </a:ext>
            </a:extLst>
          </p:cNvPr>
          <p:cNvCxnSpPr>
            <a:cxnSpLocks/>
          </p:cNvCxnSpPr>
          <p:nvPr/>
        </p:nvCxnSpPr>
        <p:spPr>
          <a:xfrm flipH="1">
            <a:off x="8446988" y="2643984"/>
            <a:ext cx="11967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30FC93-3BD5-8D42-943F-7F5ABFDA31A2}"/>
              </a:ext>
            </a:extLst>
          </p:cNvPr>
          <p:cNvCxnSpPr>
            <a:cxnSpLocks/>
          </p:cNvCxnSpPr>
          <p:nvPr/>
        </p:nvCxnSpPr>
        <p:spPr>
          <a:xfrm flipH="1">
            <a:off x="7465352" y="2643984"/>
            <a:ext cx="981636" cy="8835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16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A7AED76-E052-C54D-A93A-6D7CD93482F3}"/>
              </a:ext>
            </a:extLst>
          </p:cNvPr>
          <p:cNvSpPr/>
          <p:nvPr/>
        </p:nvSpPr>
        <p:spPr>
          <a:xfrm>
            <a:off x="0" y="1282012"/>
            <a:ext cx="12192000" cy="557598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0" y="572400"/>
            <a:ext cx="11896725" cy="709612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V-1000: SPECIFICATIONS – single </a:t>
            </a:r>
            <a:r>
              <a:rPr lang="fr-BE" dirty="0" err="1"/>
              <a:t>temperature</a:t>
            </a:r>
            <a:endParaRPr lang="fr-BE" dirty="0"/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5942" y="135941"/>
            <a:ext cx="419100" cy="361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598E59-FA08-A44B-ABB0-9DA2D3DCD2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658" y="1282011"/>
            <a:ext cx="6081746" cy="557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13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A7AED76-E052-C54D-A93A-6D7CD93482F3}"/>
              </a:ext>
            </a:extLst>
          </p:cNvPr>
          <p:cNvSpPr/>
          <p:nvPr/>
        </p:nvSpPr>
        <p:spPr>
          <a:xfrm>
            <a:off x="0" y="1282012"/>
            <a:ext cx="12192000" cy="557598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0" y="572400"/>
            <a:ext cx="11896725" cy="709612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V-1000: SPECIFICATIONS – Multi- </a:t>
            </a:r>
            <a:r>
              <a:rPr lang="fr-BE" dirty="0" err="1"/>
              <a:t>temperature</a:t>
            </a:r>
            <a:endParaRPr lang="fr-BE" dirty="0"/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5942" y="135941"/>
            <a:ext cx="419100" cy="361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E85F10-8FC0-6141-8EE1-B3070817AF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126" y="1282012"/>
            <a:ext cx="5388874" cy="54677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5688E3-1388-F24C-97CA-D43E6344EC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961"/>
          <a:stretch/>
        </p:blipFill>
        <p:spPr>
          <a:xfrm>
            <a:off x="6100762" y="1282012"/>
            <a:ext cx="5388874" cy="546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82137"/>
      </p:ext>
    </p:extLst>
  </p:cSld>
  <p:clrMapOvr>
    <a:masterClrMapping/>
  </p:clrMapOvr>
</p:sld>
</file>

<file path=ppt/theme/theme1.xml><?xml version="1.0" encoding="utf-8"?>
<a:theme xmlns:a="http://schemas.openxmlformats.org/drawingml/2006/main" name="1_01 COMPANY INTRODUCTION">
  <a:themeElements>
    <a:clrScheme name="TK Modular Color Scheme">
      <a:dk1>
        <a:srgbClr val="111E39"/>
      </a:dk1>
      <a:lt1>
        <a:sysClr val="window" lastClr="FFFFFF"/>
      </a:lt1>
      <a:dk2>
        <a:srgbClr val="44546A"/>
      </a:dk2>
      <a:lt2>
        <a:srgbClr val="E7E6E6"/>
      </a:lt2>
      <a:accent1>
        <a:srgbClr val="0098D7"/>
      </a:accent1>
      <a:accent2>
        <a:srgbClr val="111E39"/>
      </a:accent2>
      <a:accent3>
        <a:srgbClr val="949FB2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RMO KING 1">
      <a:majorFont>
        <a:latin typeface="Rockwell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8D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noAutofit/>
      </a:bodyPr>
      <a:lstStyle>
        <a:defPPr algn="ctr">
          <a:defRPr sz="1200" dirty="0" smtClean="0">
            <a:solidFill>
              <a:srgbClr val="111E3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SA Info Central Document" ma:contentTypeID="0x010100DC5BCE098E77F24A93B65B304028A01800B9B6FFD1AE91F841AEEE51DA77C24574" ma:contentTypeVersion="21" ma:contentTypeDescription="" ma:contentTypeScope="" ma:versionID="6c5767b1de37fb745de8bf5eb2df4cfc">
  <xsd:schema xmlns:xsd="http://www.w3.org/2001/XMLSchema" xmlns:p="http://schemas.microsoft.com/office/2006/metadata/properties" xmlns:ns2="fe2fafe7-4ffc-48b4-93bc-676d68850a74" xmlns:ns3="http://schemas.microsoft.com/sharepoint/v3/fields" xmlns:ns4="1948f2df-e3dc-49ff-bcbb-da6fb5267aa4" targetNamespace="http://schemas.microsoft.com/office/2006/metadata/properties" ma:root="true" ma:fieldsID="c76591e549a85c1a12b39ea35f5fdc22" ns2:_="" ns3:_="" ns4:_="">
    <xsd:import namespace="fe2fafe7-4ffc-48b4-93bc-676d68850a74"/>
    <xsd:import namespace="http://schemas.microsoft.com/sharepoint/v3/fields"/>
    <xsd:import namespace="1948f2df-e3dc-49ff-bcbb-da6fb5267aa4"/>
    <xsd:element name="properties">
      <xsd:complexType>
        <xsd:sequence>
          <xsd:element name="documentManagement">
            <xsd:complexType>
              <xsd:all>
                <xsd:element ref="ns2:Selected_x0020_SME_x0020_Role" minOccurs="0"/>
                <xsd:element ref="ns2:Selected_x0020_SME_x0020_Individual" minOccurs="0"/>
                <xsd:element ref="ns2:Selected_x0020_Creator" minOccurs="0"/>
                <xsd:element ref="ns2:Selected_x0020_Owner" minOccurs="0"/>
                <xsd:element ref="ns2:Document_x0020_Description" minOccurs="0"/>
                <xsd:element ref="ns2:Identifier" minOccurs="0"/>
                <xsd:element ref="ns2:Selected_x0020_Language" minOccurs="0"/>
                <xsd:element ref="ns2:Selected_x0020_Coverage" minOccurs="0"/>
                <xsd:element ref="ns2:Model" minOccurs="0"/>
                <xsd:element ref="ns2:Selected_x0020_Business_x0020_Unit" minOccurs="0"/>
                <xsd:element ref="ns2:Selected_x0020_Geographic_x0020_Location" minOccurs="0"/>
                <xsd:element ref="ns2:Selected_x0020_Type" minOccurs="0"/>
                <xsd:element ref="ns3:_Source" minOccurs="0"/>
                <xsd:element ref="ns2:Collection_x0020_Type" minOccurs="0"/>
                <xsd:element ref="ns2:Collection_x0020_Number" minOccurs="0"/>
                <xsd:element ref="ns3:_Format" minOccurs="0"/>
                <xsd:element ref="ns4:Revision_x0020_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e2fafe7-4ffc-48b4-93bc-676d68850a74" elementFormDefault="qualified">
    <xsd:import namespace="http://schemas.microsoft.com/office/2006/documentManagement/types"/>
    <xsd:element name="Selected_x0020_SME_x0020_Role" ma:index="8" nillable="true" ma:displayName="Selected SME Role" ma:internalName="Selected_x0020_SME_x0020_Role">
      <xsd:simpleType>
        <xsd:restriction base="dms:Text">
          <xsd:maxLength value="255"/>
        </xsd:restriction>
      </xsd:simpleType>
    </xsd:element>
    <xsd:element name="Selected_x0020_SME_x0020_Individual" ma:index="9" nillable="true" ma:displayName="Selected SME Individual" ma:internalName="Selected_x0020_SME_x0020_Individual">
      <xsd:simpleType>
        <xsd:restriction base="dms:Text">
          <xsd:maxLength value="255"/>
        </xsd:restriction>
      </xsd:simpleType>
    </xsd:element>
    <xsd:element name="Selected_x0020_Creator" ma:index="10" nillable="true" ma:displayName="Selected Creator" ma:internalName="Selected_x0020_Creator">
      <xsd:simpleType>
        <xsd:restriction base="dms:Text">
          <xsd:maxLength value="255"/>
        </xsd:restriction>
      </xsd:simpleType>
    </xsd:element>
    <xsd:element name="Selected_x0020_Owner" ma:index="11" nillable="true" ma:displayName="Selected Owner" ma:internalName="Selected_x0020_Owner">
      <xsd:simpleType>
        <xsd:restriction base="dms:Text">
          <xsd:maxLength value="255"/>
        </xsd:restriction>
      </xsd:simpleType>
    </xsd:element>
    <xsd:element name="Document_x0020_Description" ma:index="12" nillable="true" ma:displayName="Document Description" ma:internalName="Document_x0020_Description">
      <xsd:simpleType>
        <xsd:restriction base="dms:Note"/>
      </xsd:simpleType>
    </xsd:element>
    <xsd:element name="Identifier" ma:index="13" nillable="true" ma:displayName="Identifier" ma:internalName="Identifier">
      <xsd:simpleType>
        <xsd:restriction base="dms:Text">
          <xsd:maxLength value="255"/>
        </xsd:restriction>
      </xsd:simpleType>
    </xsd:element>
    <xsd:element name="Selected_x0020_Language" ma:index="14" nillable="true" ma:displayName="Selected Language" ma:internalName="Selected_x0020_Language">
      <xsd:simpleType>
        <xsd:restriction base="dms:Text">
          <xsd:maxLength value="255"/>
        </xsd:restriction>
      </xsd:simpleType>
    </xsd:element>
    <xsd:element name="Selected_x0020_Coverage" ma:index="15" nillable="true" ma:displayName="Selected Coverage" ma:internalName="Selected_x0020_Coverage">
      <xsd:simpleType>
        <xsd:restriction base="dms:Text">
          <xsd:maxLength value="255"/>
        </xsd:restriction>
      </xsd:simpleType>
    </xsd:element>
    <xsd:element name="Model" ma:index="17" nillable="true" ma:displayName="Model Name" ma:default="" ma:internalName="Model">
      <xsd:simpleType>
        <xsd:restriction base="dms:Text">
          <xsd:maxLength value="255"/>
        </xsd:restriction>
      </xsd:simpleType>
    </xsd:element>
    <xsd:element name="Selected_x0020_Business_x0020_Unit" ma:index="18" nillable="true" ma:displayName="Selected Business Unit" ma:internalName="Selected_x0020_Business_x0020_Unit">
      <xsd:simpleType>
        <xsd:restriction base="dms:Text">
          <xsd:maxLength value="255"/>
        </xsd:restriction>
      </xsd:simpleType>
    </xsd:element>
    <xsd:element name="Selected_x0020_Geographic_x0020_Location" ma:index="19" nillable="true" ma:displayName="Selected Geographic Location" ma:internalName="Selected_x0020_Geographic_x0020_Location">
      <xsd:simpleType>
        <xsd:restriction base="dms:Text">
          <xsd:maxLength value="255"/>
        </xsd:restriction>
      </xsd:simpleType>
    </xsd:element>
    <xsd:element name="Selected_x0020_Type" ma:index="20" nillable="true" ma:displayName="Selected Type" ma:default="Bus" ma:internalName="Selected_x0020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"/>
                    <xsd:enumeration value="Container - genset"/>
                    <xsd:enumeration value="Conatiner - reefer"/>
                    <xsd:enumeration value="Rail"/>
                    <xsd:enumeration value="Vehicle Powered Truck"/>
                    <xsd:enumeration value="Self Powered Truck"/>
                    <xsd:enumeration value="Total Kare"/>
                    <xsd:enumeration value="Trailer"/>
                  </xsd:restriction>
                </xsd:simpleType>
              </xsd:element>
            </xsd:sequence>
          </xsd:extension>
        </xsd:complexContent>
      </xsd:complexType>
    </xsd:element>
    <xsd:element name="Collection_x0020_Type" ma:index="22" nillable="true" ma:displayName="Collection Type" ma:internalName="Collection_x0020_Type">
      <xsd:simpleType>
        <xsd:restriction base="dms:Text">
          <xsd:maxLength value="255"/>
        </xsd:restriction>
      </xsd:simpleType>
    </xsd:element>
    <xsd:element name="Collection_x0020_Number" ma:index="23" nillable="true" ma:displayName="Collection Number" ma:internalName="Collection_x0020_Number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Source" ma:index="21" nillable="true" ma:displayName="Source" ma:description="References to resources from which this resource was derived" ma:internalName="_Source">
      <xsd:simpleType>
        <xsd:restriction base="dms:Note"/>
      </xsd:simpleType>
    </xsd:element>
    <xsd:element name="_Format" ma:index="24" nillable="true" ma:displayName="Format" ma:description="Media-type, file format or dimensions" ma:internalName="_Format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1948f2df-e3dc-49ff-bcbb-da6fb5267aa4" elementFormDefault="qualified">
    <xsd:import namespace="http://schemas.microsoft.com/office/2006/documentManagement/types"/>
    <xsd:element name="Revision_x0020_Date" ma:index="25" nillable="true" ma:displayName="Revision Date" ma:default="" ma:format="DateTime" ma:internalName="Revision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Model xmlns="fe2fafe7-4ffc-48b4-93bc-676d68850a74" xsi:nil="true"/>
    <Selected_x0020_Business_x0020_Unit xmlns="fe2fafe7-4ffc-48b4-93bc-676d68850a74" xsi:nil="true"/>
    <Selected_x0020_SME_x0020_Role xmlns="fe2fafe7-4ffc-48b4-93bc-676d68850a74" xsi:nil="true"/>
    <Document_x0020_Description xmlns="fe2fafe7-4ffc-48b4-93bc-676d68850a74" xsi:nil="true"/>
    <Selected_x0020_Coverage xmlns="fe2fafe7-4ffc-48b4-93bc-676d68850a74" xsi:nil="true"/>
    <Selected_x0020_Creator xmlns="fe2fafe7-4ffc-48b4-93bc-676d68850a74" xsi:nil="true"/>
    <Selected_x0020_Type xmlns="fe2fafe7-4ffc-48b4-93bc-676d68850a74">
      <Value>Bus</Value>
    </Selected_x0020_Type>
    <Selected_x0020_SME_x0020_Individual xmlns="fe2fafe7-4ffc-48b4-93bc-676d68850a74" xsi:nil="true"/>
    <Identifier xmlns="fe2fafe7-4ffc-48b4-93bc-676d68850a74" xsi:nil="true"/>
    <Selected_x0020_Geographic_x0020_Location xmlns="fe2fafe7-4ffc-48b4-93bc-676d68850a74" xsi:nil="true"/>
    <_Format xmlns="http://schemas.microsoft.com/sharepoint/v3/fields" xsi:nil="true"/>
    <Selected_x0020_Owner xmlns="fe2fafe7-4ffc-48b4-93bc-676d68850a74" xsi:nil="true"/>
    <Collection_x0020_Type xmlns="fe2fafe7-4ffc-48b4-93bc-676d68850a74" xsi:nil="true"/>
    <Revision_x0020_Date xmlns="1948f2df-e3dc-49ff-bcbb-da6fb5267aa4">1999-11-30T00:00:00+00:00</Revision_x0020_Date>
    <Selected_x0020_Language xmlns="fe2fafe7-4ffc-48b4-93bc-676d68850a74" xsi:nil="true"/>
    <Collection_x0020_Number xmlns="fe2fafe7-4ffc-48b4-93bc-676d68850a74" xsi:nil="true"/>
  </documentManagement>
</p:properties>
</file>

<file path=customXml/itemProps1.xml><?xml version="1.0" encoding="utf-8"?>
<ds:datastoreItem xmlns:ds="http://schemas.openxmlformats.org/officeDocument/2006/customXml" ds:itemID="{CF6A8AE6-4E43-4988-90E7-58A938E5E7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2fafe7-4ffc-48b4-93bc-676d68850a74"/>
    <ds:schemaRef ds:uri="http://schemas.microsoft.com/sharepoint/v3/fields"/>
    <ds:schemaRef ds:uri="1948f2df-e3dc-49ff-bcbb-da6fb5267aa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7910E54-19CB-436F-B434-BE5069ED11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C190C5-6B97-48C8-8F41-DE165DFC1A30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fe2fafe7-4ffc-48b4-93bc-676d68850a74"/>
    <ds:schemaRef ds:uri="1948f2df-e3dc-49ff-bcbb-da6fb5267aa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2854</TotalTime>
  <Words>581</Words>
  <Application>Microsoft Macintosh PowerPoint</Application>
  <PresentationFormat>Widescreen</PresentationFormat>
  <Paragraphs>89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1_01 COMPANY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Nicovancau</dc:creator>
  <cp:lastModifiedBy>Anne-Mie Callens</cp:lastModifiedBy>
  <cp:revision>342</cp:revision>
  <dcterms:created xsi:type="dcterms:W3CDTF">2015-03-02T11:00:57Z</dcterms:created>
  <dcterms:modified xsi:type="dcterms:W3CDTF">2021-10-12T10:36:16Z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0x010100DC5BCE098E77F24A93B65B304028A01800B9B6FFD1AE91F841AEEE51DA77C24574</vt:lpwstr>
  </property>
  <property fmtid="{D5CDD505-2E9C-101B-9397-08002B2CF9AE}" pid="3" name="TitusGUID">
    <vt:lpwstr>2873173d-7ef5-4eb3-8211-353457995907</vt:lpwstr>
  </property>
  <property fmtid="{D5CDD505-2E9C-101B-9397-08002B2CF9AE}" pid="4" name="CLASSIFICATION">
    <vt:lpwstr>TT-DC-3</vt:lpwstr>
  </property>
</Properties>
</file>